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8" r:id="rId2"/>
    <p:sldId id="256" r:id="rId3"/>
    <p:sldId id="257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75" r:id="rId21"/>
    <p:sldId id="281" r:id="rId22"/>
    <p:sldId id="282" r:id="rId23"/>
    <p:sldId id="283" r:id="rId24"/>
    <p:sldId id="284" r:id="rId25"/>
    <p:sldId id="285" r:id="rId26"/>
    <p:sldId id="276" r:id="rId27"/>
    <p:sldId id="277" r:id="rId28"/>
    <p:sldId id="286" r:id="rId29"/>
    <p:sldId id="278" r:id="rId30"/>
    <p:sldId id="279" r:id="rId31"/>
    <p:sldId id="280" r:id="rId32"/>
    <p:sldId id="28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  <a:srgbClr val="1DB954"/>
    <a:srgbClr val="404040"/>
    <a:srgbClr val="B3B3B3"/>
    <a:srgbClr val="535353"/>
    <a:srgbClr val="FAD6DD"/>
    <a:srgbClr val="F397A9"/>
    <a:srgbClr val="EB5773"/>
    <a:srgbClr val="E628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EB2BB6-A85D-4B32-95E2-F2DFA2DD53AA}" type="datetimeFigureOut">
              <a:rPr lang="en-GB" smtClean="0"/>
              <a:t>04/06/2024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B4A182-D6E0-443E-99B1-05B66C13C3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05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4A182-D6E0-443E-99B1-05B66C13C39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897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9 variables </a:t>
            </a:r>
            <a:r>
              <a:rPr lang="es-ES" dirty="0" err="1"/>
              <a:t>categroticas</a:t>
            </a:r>
            <a:endParaRPr lang="es-ES" dirty="0"/>
          </a:p>
          <a:p>
            <a:r>
              <a:rPr lang="es-ES" dirty="0"/>
              <a:t>1 de fecha que transformamos a ‘</a:t>
            </a:r>
            <a:r>
              <a:rPr lang="es-ES" dirty="0" err="1"/>
              <a:t>year</a:t>
            </a:r>
            <a:r>
              <a:rPr lang="es-ES" dirty="0"/>
              <a:t>’ </a:t>
            </a:r>
          </a:p>
          <a:p>
            <a:r>
              <a:rPr lang="es-ES" dirty="0"/>
              <a:t>13 variables numéricas</a:t>
            </a:r>
          </a:p>
          <a:p>
            <a:r>
              <a:rPr lang="es-ES" dirty="0"/>
              <a:t>32833 filas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4A182-D6E0-443E-99B1-05B66C13C39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322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2290-7F80-8958-440E-BE63E845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A9A47-CDE1-40A9-A614-CB665F640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5F838D-163A-08AE-C48F-EDDBA18DB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4F07F-1263-E9F5-E937-183888847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86447-B739-185C-EF20-4FD96AA8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92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828B-7C27-385D-5772-94BC306AC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A85BEF-F0B2-177F-FBAB-669CEECA35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65988-1FCA-B97D-4116-FAC5E5D2B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7E68C-4C89-A13F-E0FC-22148E678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53E5A-A090-A299-5BD1-A4E334B20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0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8A86AC-4BCC-B18D-82B4-05BB2C11E0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39094D-1280-ABC9-2631-6193E3E17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7E232-4E87-F7A1-CABB-4FAD875FC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8FABD-192D-1BDE-8129-DEDC47B61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430E7-5875-FF71-9E99-26B7EEE3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703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43AD5-8370-1CCB-F468-C69F1D145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AC8EF-6DF0-C70B-924E-06A4C942B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D4F18-FD68-CDEC-09FC-C090A1F6E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51D22-40BF-66C6-D194-0B8FCFC30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55CEE-1B15-FB3C-E9C0-96EAF02FD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89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D9B82-DB01-0E0B-9AD9-69F3919E2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66078-2E8D-612C-70E6-73CD4C0407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7010CA-9076-DD7F-3272-0A160FDD7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3123F-3C5A-079C-110F-2280D1207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7E03D-B94E-989E-854A-EEE3A297F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78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01A6F-B67E-FFD5-EA65-BFC9272D6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7473E-305B-7E03-5A15-B391CAF222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C7CB9-7DE9-586F-D181-87A130B8A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4BF19C-04B7-02AA-B6A4-AEFBC0795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3ECB9-4AC8-E56D-0FC9-DA490EB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EE1966-03B7-2790-5CC8-F09F00191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98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3DEA9-D158-1E91-1F42-CFB54F054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466C90-2CE9-67D7-84B5-C95A6DF0C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45963-0004-BCF9-089C-804793720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A69931-2FFD-D133-DDB3-9FA9D42B18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BC9D63-CF0C-EA4E-817B-A139D1A1A7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569592-50DF-0B7D-2ACC-F101256E1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5E5CD-DCC3-848D-1612-68E62E44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5539DE-B02C-2573-CAB1-5CE349D09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58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8EC9-6191-8067-D578-ED1CCC3DF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46B047-6600-0EC2-9FE6-8EDEBEF90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048C0-3308-C54A-E6E1-93463F790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221410-4B92-E7FF-AE75-F4576383C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16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C2C278-A00B-4CBE-B98A-3D319DBCC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4AE219-6EAE-9845-97B8-E6119B475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20A19C-DB7E-5D3F-6AB2-F0828B924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5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7EA9D-F2FF-9C6B-5DA0-4E222B692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5B8D1-ED56-7754-4410-DCFB5F126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0ECFD7-D31D-C7E3-7A3C-C4812A2453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12A871-AB75-A12C-04B8-2B1C3DC72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039292-2A2D-DDB7-2CA4-2A81A9F5E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E5B4C-C620-24AC-024E-C5253098D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256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2193-DE37-F4EF-78F0-AD5FF3150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FA42D-7567-F0FA-F5EC-A47582AB3F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275AC2-BFD9-9C88-3DF9-6ABC31D8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0958F-831C-880B-9CD9-05C1D988D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9FDDBE-CBB8-EF91-065E-4368E34A2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A61AD-059F-B716-E581-B05EB0A60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1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9460AD-57A1-DB2B-69C2-6C30C6AF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8C637-B7A9-96C5-6B35-57942D73D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D1EB8-66BE-5C6E-273D-39A3159356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187BB-DC8E-4B5E-A656-DD83E3E0A111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53BDF-3E80-74AE-1310-8438477EF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783D5-67FB-ACF3-E273-A2948E5E8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28490-F9B1-486A-B6EB-E92832EDF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055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17/06/relationships/model3d" Target="../media/model3d1.glb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17/06/relationships/model3d" Target="../media/model3d1.glb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microsoft.com/office/2017/06/relationships/model3d" Target="../media/model3d1.glb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3.png"/><Relationship Id="rId4" Type="http://schemas.microsoft.com/office/2017/06/relationships/model3d" Target="../media/model3d1.glb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microsoft.com/office/2017/06/relationships/model3d" Target="../media/model3d1.glb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microsoft.com/office/2017/06/relationships/model3d" Target="../media/model3d1.glb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microsoft.com/office/2017/06/relationships/model3d" Target="../media/model3d1.glb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microsoft.com/office/2017/06/relationships/model3d" Target="../media/model3d1.glb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.png"/><Relationship Id="rId7" Type="http://schemas.openxmlformats.org/officeDocument/2006/relationships/image" Target="../media/image4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Relationship Id="rId9" Type="http://schemas.openxmlformats.org/officeDocument/2006/relationships/image" Target="../media/image44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2947FC-4AF7-FA04-521F-5E43B93CE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638" y="886758"/>
            <a:ext cx="7626724" cy="508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427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506434" y="494919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506434" y="1018997"/>
            <a:ext cx="763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1DB954"/>
                </a:solidFill>
              </a:rPr>
              <a:t>Distribución de las canciones por POPULARIDAD</a:t>
            </a:r>
            <a:endParaRPr lang="en-US" sz="2800" dirty="0">
              <a:solidFill>
                <a:srgbClr val="1DB95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C4106D8E-D434-2641-15C8-A7E8A42DB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14" y="1734781"/>
            <a:ext cx="9447895" cy="455009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97739144"/>
                  </p:ext>
                </p:extLst>
              </p:nvPr>
            </p:nvGraphicFramePr>
            <p:xfrm>
              <a:off x="7828634" y="1379557"/>
              <a:ext cx="3790750" cy="3403374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790750" cy="3403374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908997" ay="2109967" az="-117979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402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28634" y="1379557"/>
                <a:ext cx="3790750" cy="340337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0218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506434" y="494919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506434" y="1018997"/>
            <a:ext cx="763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1DB954"/>
                </a:solidFill>
              </a:rPr>
              <a:t>Distribución de las canciones a lo largo del tiempo</a:t>
            </a:r>
            <a:endParaRPr lang="en-US" sz="2800" dirty="0">
              <a:solidFill>
                <a:srgbClr val="1DB95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966739999"/>
                  </p:ext>
                </p:extLst>
              </p:nvPr>
            </p:nvGraphicFramePr>
            <p:xfrm>
              <a:off x="8317646" y="235641"/>
              <a:ext cx="3874301" cy="326507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874301" cy="3265075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393050" ay="-1268275" az="14229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402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17646" y="235641"/>
                <a:ext cx="3874301" cy="3265075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0C60E484-7EF4-B8AC-D94E-0FE66CB36B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434" y="1665328"/>
            <a:ext cx="10624662" cy="456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620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506434" y="494919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506434" y="1018997"/>
            <a:ext cx="763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1DB954"/>
                </a:solidFill>
              </a:rPr>
              <a:t>Distribución de la duración a lo largo del tiempo</a:t>
            </a:r>
            <a:endParaRPr lang="en-US" sz="2800" dirty="0">
              <a:solidFill>
                <a:srgbClr val="1DB95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744670709"/>
                  </p:ext>
                </p:extLst>
              </p:nvPr>
            </p:nvGraphicFramePr>
            <p:xfrm>
              <a:off x="-5644781" y="-4049067"/>
              <a:ext cx="3226999" cy="395045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226999" cy="3950454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3884578" ay="-2667401" az="336214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402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5644781" y="-4049067"/>
                <a:ext cx="3226999" cy="3950454"/>
              </a:xfrm>
              <a:prstGeom prst="rect">
                <a:avLst/>
              </a:prstGeom>
            </p:spPr>
          </p:pic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8B765B40-FD12-DADD-C197-FBEDEEA1AD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434" y="1531995"/>
            <a:ext cx="10997601" cy="468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70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506434" y="494919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506434" y="1018997"/>
            <a:ext cx="763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1DB954"/>
                </a:solidFill>
              </a:rPr>
              <a:t>Detección de OUTLIERS</a:t>
            </a:r>
            <a:endParaRPr lang="en-US" sz="2800" dirty="0">
              <a:solidFill>
                <a:srgbClr val="1DB954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7E3A7D-22AC-95BF-5A09-BA80C6F6E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71" y="1550137"/>
            <a:ext cx="10734252" cy="465040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210283761"/>
                  </p:ext>
                </p:extLst>
              </p:nvPr>
            </p:nvGraphicFramePr>
            <p:xfrm>
              <a:off x="-1973709" y="3901853"/>
              <a:ext cx="3360264" cy="387430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60264" cy="3874300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009491" ay="-3066879" az="-10180355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4025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973709" y="3901853"/>
                <a:ext cx="3360264" cy="38743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10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6953417" y="2723298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8096116" y="3289972"/>
            <a:ext cx="763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1DB954"/>
                </a:solidFill>
              </a:rPr>
              <a:t>distribución de variables</a:t>
            </a:r>
            <a:endParaRPr lang="en-US" sz="2800" dirty="0">
              <a:solidFill>
                <a:srgbClr val="1DB95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Content Placeholder 3" descr="Headphones">
                <a:extLst>
                  <a:ext uri="{FF2B5EF4-FFF2-40B4-BE49-F238E27FC236}">
                    <a16:creationId xmlns:a16="http://schemas.microsoft.com/office/drawing/2014/main" id="{A2A80796-F348-0D8B-31A8-91D8B59B01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8141100"/>
                  </p:ext>
                </p:extLst>
              </p:nvPr>
            </p:nvGraphicFramePr>
            <p:xfrm>
              <a:off x="8893065" y="4010479"/>
              <a:ext cx="1932789" cy="159002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932789" cy="1590028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9595" ay="-78165" az="-87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6563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Content Placeholder 3" descr="Headphones">
                <a:extLst>
                  <a:ext uri="{FF2B5EF4-FFF2-40B4-BE49-F238E27FC236}">
                    <a16:creationId xmlns:a16="http://schemas.microsoft.com/office/drawing/2014/main" id="{A2A80796-F348-0D8B-31A8-91D8B59B01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93065" y="4010479"/>
                <a:ext cx="1932789" cy="1590028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94BAE89C-B400-1379-19FC-39297F5B72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736" y="212598"/>
            <a:ext cx="6779681" cy="618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577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952567" y="788580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1014803" y="1798883"/>
            <a:ext cx="78969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ES" sz="1800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Obtención de variables numéricas y codificación del género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ES" dirty="0">
                <a:solidFill>
                  <a:srgbClr val="1DB954"/>
                </a:solidFill>
                <a:latin typeface="Arial" panose="020B0604020202020204" pitchFamily="34" charset="0"/>
              </a:rPr>
              <a:t>Matriz de correlación y mapa de calor</a:t>
            </a:r>
            <a:br>
              <a:rPr lang="es-ES" sz="2800" dirty="0"/>
            </a:br>
            <a:endParaRPr lang="en-US" sz="2800" dirty="0">
              <a:solidFill>
                <a:srgbClr val="1DB95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Content Placeholder 3" descr="Headphones">
                <a:extLst>
                  <a:ext uri="{FF2B5EF4-FFF2-40B4-BE49-F238E27FC236}">
                    <a16:creationId xmlns:a16="http://schemas.microsoft.com/office/drawing/2014/main" id="{CCA37CAC-D5D0-BB1A-A2BD-3471DC1609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40022949"/>
                  </p:ext>
                </p:extLst>
              </p:nvPr>
            </p:nvGraphicFramePr>
            <p:xfrm>
              <a:off x="8458584" y="111002"/>
              <a:ext cx="5167843" cy="501556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167843" cy="5015567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2886404" ay="-1902399" az="182197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26162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Content Placeholder 3" descr="Headphones">
                <a:extLst>
                  <a:ext uri="{FF2B5EF4-FFF2-40B4-BE49-F238E27FC236}">
                    <a16:creationId xmlns:a16="http://schemas.microsoft.com/office/drawing/2014/main" id="{CCA37CAC-D5D0-BB1A-A2BD-3471DC1609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58584" y="111002"/>
                <a:ext cx="5167843" cy="5015567"/>
              </a:xfrm>
              <a:prstGeom prst="rect">
                <a:avLst/>
              </a:prstGeom>
            </p:spPr>
          </p:pic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3DDDBEEE-D708-5D6D-3CAF-B425DB00B9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144" y="2419047"/>
            <a:ext cx="7851851" cy="405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54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952567" y="788580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1014803" y="1798883"/>
            <a:ext cx="4446453" cy="1502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1800" b="1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Grid</a:t>
            </a:r>
            <a:r>
              <a:rPr lang="es-ES" sz="1800" b="1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 con las variables más relacionadas</a:t>
            </a:r>
            <a:br>
              <a:rPr lang="es-ES" sz="2800" dirty="0">
                <a:solidFill>
                  <a:srgbClr val="1DB954"/>
                </a:solidFill>
              </a:rPr>
            </a:br>
            <a:endParaRPr lang="en-US" sz="2800" dirty="0">
              <a:solidFill>
                <a:srgbClr val="1DB95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Content Placeholder 3" descr="Headphones">
                <a:extLst>
                  <a:ext uri="{FF2B5EF4-FFF2-40B4-BE49-F238E27FC236}">
                    <a16:creationId xmlns:a16="http://schemas.microsoft.com/office/drawing/2014/main" id="{51266DAB-2936-A309-FD37-0F016C454FA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85474144"/>
                  </p:ext>
                </p:extLst>
              </p:nvPr>
            </p:nvGraphicFramePr>
            <p:xfrm>
              <a:off x="1694394" y="3301730"/>
              <a:ext cx="1710346" cy="269596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710346" cy="2695968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5150784" ay="-4626973" az="514438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4237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Content Placeholder 3" descr="Headphones">
                <a:extLst>
                  <a:ext uri="{FF2B5EF4-FFF2-40B4-BE49-F238E27FC236}">
                    <a16:creationId xmlns:a16="http://schemas.microsoft.com/office/drawing/2014/main" id="{51266DAB-2936-A309-FD37-0F016C454FA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94394" y="3301730"/>
                <a:ext cx="1710346" cy="2695968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9BFF398-59C2-602A-3345-2F871C5302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750" y="1434911"/>
            <a:ext cx="6431114" cy="481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20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952567" y="788580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1014803" y="1653743"/>
            <a:ext cx="776634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800" b="1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1800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Eliminación</a:t>
            </a:r>
            <a:r>
              <a:rPr lang="en-US" sz="1800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lang="en-US" sz="1800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columnas</a:t>
            </a:r>
            <a:r>
              <a:rPr lang="en-US" sz="1800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innecesarias</a:t>
            </a:r>
            <a:endParaRPr lang="en-US" sz="1800" i="0" u="none" strike="noStrike" dirty="0">
              <a:solidFill>
                <a:srgbClr val="1DB954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s-ES" sz="1800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 Conclusión del Análisis Exploratorio de Datos</a:t>
            </a:r>
            <a:r>
              <a:rPr lang="en-US" dirty="0">
                <a:solidFill>
                  <a:srgbClr val="1DB954"/>
                </a:solidFill>
                <a:latin typeface="Arial" panose="020B0604020202020204" pitchFamily="34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Relaciones</a:t>
            </a:r>
            <a:r>
              <a:rPr lang="en-US" sz="1800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 entre </a:t>
            </a:r>
            <a:r>
              <a:rPr lang="en-US" dirty="0" err="1">
                <a:solidFill>
                  <a:srgbClr val="1DB954"/>
                </a:solidFill>
                <a:latin typeface="Arial" panose="020B0604020202020204" pitchFamily="34" charset="0"/>
              </a:rPr>
              <a:t>c</a:t>
            </a:r>
            <a:r>
              <a:rPr lang="en-US" sz="1800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aracterísticas</a:t>
            </a:r>
            <a:endParaRPr lang="en-US" sz="1800" i="0" u="none" strike="noStrike" dirty="0">
              <a:solidFill>
                <a:srgbClr val="1DB954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Distribución</a:t>
            </a:r>
            <a:r>
              <a:rPr lang="en-US" sz="1800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lang="en-US" dirty="0" err="1">
                <a:solidFill>
                  <a:srgbClr val="1DB954"/>
                </a:solidFill>
                <a:latin typeface="Arial" panose="020B0604020202020204" pitchFamily="34" charset="0"/>
              </a:rPr>
              <a:t>g</a:t>
            </a:r>
            <a:r>
              <a:rPr lang="en-US" sz="1800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éneros</a:t>
            </a:r>
            <a:endParaRPr lang="en-US" dirty="0">
              <a:solidFill>
                <a:srgbClr val="1DB954"/>
              </a:solidFill>
              <a:effectLst/>
            </a:endParaRPr>
          </a:p>
          <a:p>
            <a:br>
              <a:rPr lang="en-US" dirty="0"/>
            </a:br>
            <a:br>
              <a:rPr lang="es-ES" sz="2800" dirty="0">
                <a:solidFill>
                  <a:srgbClr val="1DB954"/>
                </a:solidFill>
              </a:rPr>
            </a:br>
            <a:endParaRPr lang="en-US" sz="2800" dirty="0">
              <a:solidFill>
                <a:srgbClr val="1DB95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BE203E-5435-9FFD-C575-2C7AD53F63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84" y="3650655"/>
            <a:ext cx="12192000" cy="2544669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Content Placeholder 3" descr="Headphones">
                <a:extLst>
                  <a:ext uri="{FF2B5EF4-FFF2-40B4-BE49-F238E27FC236}">
                    <a16:creationId xmlns:a16="http://schemas.microsoft.com/office/drawing/2014/main" id="{75AFA9FA-F4DB-2560-6AD9-1232A19E65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324762"/>
                  </p:ext>
                </p:extLst>
              </p:nvPr>
            </p:nvGraphicFramePr>
            <p:xfrm>
              <a:off x="7496824" y="1006378"/>
              <a:ext cx="3091839" cy="307281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091839" cy="3072811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7943797" ay="-2138786" az="884699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4237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Content Placeholder 3" descr="Headphones">
                <a:extLst>
                  <a:ext uri="{FF2B5EF4-FFF2-40B4-BE49-F238E27FC236}">
                    <a16:creationId xmlns:a16="http://schemas.microsoft.com/office/drawing/2014/main" id="{75AFA9FA-F4DB-2560-6AD9-1232A19E65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96824" y="1006378"/>
                <a:ext cx="3091839" cy="307281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94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84878387"/>
                  </p:ext>
                </p:extLst>
              </p:nvPr>
            </p:nvGraphicFramePr>
            <p:xfrm>
              <a:off x="1952191" y="76200"/>
              <a:ext cx="7235580" cy="595285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235580" cy="5952852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19800" ay="243275" az="139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01621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52191" y="76200"/>
                <a:ext cx="7235580" cy="5952852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31512D5-ED7D-1A0B-11F3-040545804340}"/>
              </a:ext>
            </a:extLst>
          </p:cNvPr>
          <p:cNvSpPr txBox="1"/>
          <p:nvPr/>
        </p:nvSpPr>
        <p:spPr>
          <a:xfrm>
            <a:off x="432001" y="2869982"/>
            <a:ext cx="130634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¿</a:t>
            </a:r>
            <a:r>
              <a:rPr lang="en-US" sz="6000" b="1" dirty="0" err="1"/>
              <a:t>Qué</a:t>
            </a:r>
            <a:r>
              <a:rPr lang="en-US" sz="6000" b="1" dirty="0"/>
              <a:t> </a:t>
            </a:r>
            <a:r>
              <a:rPr lang="en-US" sz="6000" b="1" dirty="0" err="1"/>
              <a:t>podemos</a:t>
            </a:r>
            <a:r>
              <a:rPr lang="en-US" sz="6000" b="1" dirty="0"/>
              <a:t> </a:t>
            </a:r>
            <a:r>
              <a:rPr lang="en-US" sz="6000" b="1" dirty="0" err="1"/>
              <a:t>hacer</a:t>
            </a:r>
            <a:r>
              <a:rPr lang="en-US" sz="6000" b="1" dirty="0"/>
              <a:t> con </a:t>
            </a:r>
            <a:r>
              <a:rPr lang="en-US" sz="6000" b="1" dirty="0" err="1"/>
              <a:t>los</a:t>
            </a:r>
            <a:r>
              <a:rPr lang="en-US" sz="6000" b="1" dirty="0"/>
              <a:t> </a:t>
            </a:r>
            <a:r>
              <a:rPr lang="en-US" sz="6000" b="1" dirty="0" err="1"/>
              <a:t>datos</a:t>
            </a:r>
            <a:r>
              <a:rPr lang="en-US" sz="60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9652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51269039"/>
                  </p:ext>
                </p:extLst>
              </p:nvPr>
            </p:nvGraphicFramePr>
            <p:xfrm>
              <a:off x="3233784" y="-5769503"/>
              <a:ext cx="13281352" cy="1524123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3281352" cy="15241238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376894" ay="-3229138" az="-30463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22467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3784" y="-5769503"/>
                <a:ext cx="13281352" cy="15241238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557491" y="2217817"/>
            <a:ext cx="4991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/>
              <a:t>Predicción</a:t>
            </a:r>
            <a:r>
              <a:rPr lang="en-US" sz="6000" dirty="0"/>
              <a:t> de </a:t>
            </a:r>
            <a:r>
              <a:rPr lang="en-US" sz="6000" b="1" dirty="0"/>
              <a:t>GÉNEROS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647149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23D39D-628C-1E3A-0F1D-96E7B15FE53A}"/>
              </a:ext>
            </a:extLst>
          </p:cNvPr>
          <p:cNvSpPr/>
          <p:nvPr/>
        </p:nvSpPr>
        <p:spPr>
          <a:xfrm>
            <a:off x="-1510565" y="-256032"/>
            <a:ext cx="2886636" cy="7333488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99D7DD-9C76-BD9F-DAA7-6E5EF08E0042}"/>
              </a:ext>
            </a:extLst>
          </p:cNvPr>
          <p:cNvGrpSpPr/>
          <p:nvPr/>
        </p:nvGrpSpPr>
        <p:grpSpPr>
          <a:xfrm>
            <a:off x="-2154117" y="-256032"/>
            <a:ext cx="3491383" cy="7333488"/>
            <a:chOff x="6203576" y="0"/>
            <a:chExt cx="3491383" cy="6858000"/>
          </a:xfrm>
          <a:solidFill>
            <a:srgbClr val="535353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CA2BF0A-2A0C-866B-4FD7-917A50D8A5B7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D5A9965E-59FC-5BC2-2B6E-CE9C7E747445}"/>
                </a:ext>
              </a:extLst>
            </p:cNvPr>
            <p:cNvSpPr/>
            <p:nvPr/>
          </p:nvSpPr>
          <p:spPr>
            <a:xfrm rot="5400000">
              <a:off x="9206382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4630F71-FC5F-89E8-FEE9-93A44BAD6BAA}"/>
              </a:ext>
            </a:extLst>
          </p:cNvPr>
          <p:cNvGrpSpPr/>
          <p:nvPr/>
        </p:nvGrpSpPr>
        <p:grpSpPr>
          <a:xfrm>
            <a:off x="-2702865" y="-256032"/>
            <a:ext cx="3657607" cy="7333488"/>
            <a:chOff x="3101788" y="0"/>
            <a:chExt cx="3496232" cy="6858000"/>
          </a:xfrm>
          <a:solidFill>
            <a:srgbClr val="212121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2BC1BA-740E-9A96-7B06-836B7AAE8C08}"/>
                </a:ext>
              </a:extLst>
            </p:cNvPr>
            <p:cNvSpPr/>
            <p:nvPr/>
          </p:nvSpPr>
          <p:spPr>
            <a:xfrm>
              <a:off x="3101788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8D1CA8F8-838C-A260-CD45-BD1BC9EB589B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8F8097C-AADA-02A2-DDBE-725F7E9C8CDF}"/>
              </a:ext>
            </a:extLst>
          </p:cNvPr>
          <p:cNvGrpSpPr/>
          <p:nvPr/>
        </p:nvGrpSpPr>
        <p:grpSpPr>
          <a:xfrm>
            <a:off x="-2911633" y="-256032"/>
            <a:ext cx="3500716" cy="7333488"/>
            <a:chOff x="0" y="1"/>
            <a:chExt cx="3500716" cy="6858000"/>
          </a:xfrm>
          <a:solidFill>
            <a:srgbClr val="1DB954"/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6A5CA71-CA63-28CA-C71D-DCF5AEDFEA22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FFC35570-65B9-ACD2-49ED-3DE1A65246D6}"/>
                </a:ext>
              </a:extLst>
            </p:cNvPr>
            <p:cNvSpPr/>
            <p:nvPr/>
          </p:nvSpPr>
          <p:spPr>
            <a:xfrm rot="5400000">
              <a:off x="3012139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2FEAA2B-C2FC-F624-D6C2-70B844CAB787}"/>
              </a:ext>
            </a:extLst>
          </p:cNvPr>
          <p:cNvSpPr txBox="1"/>
          <p:nvPr/>
        </p:nvSpPr>
        <p:spPr>
          <a:xfrm>
            <a:off x="5157216" y="1645920"/>
            <a:ext cx="52417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Elena </a:t>
            </a:r>
            <a:r>
              <a:rPr lang="en-US" dirty="0" err="1"/>
              <a:t>Perillan</a:t>
            </a:r>
            <a:endParaRPr lang="en-US" dirty="0"/>
          </a:p>
          <a:p>
            <a:pPr algn="r"/>
            <a:r>
              <a:rPr lang="en-US" dirty="0"/>
              <a:t>Enrico </a:t>
            </a:r>
            <a:r>
              <a:rPr lang="en-US" dirty="0" err="1"/>
              <a:t>Torella</a:t>
            </a:r>
            <a:endParaRPr lang="en-US" dirty="0"/>
          </a:p>
          <a:p>
            <a:pPr algn="r"/>
            <a:r>
              <a:rPr lang="en-US" dirty="0"/>
              <a:t>Adrian Navarro</a:t>
            </a:r>
          </a:p>
          <a:p>
            <a:pPr algn="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C89E81C-CD9C-572B-CEA6-4C32C596C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657" y="2374260"/>
            <a:ext cx="9605944" cy="288658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A52668D-F85F-1063-6791-A0490E6E0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549520" y="-58270783"/>
            <a:ext cx="191414400" cy="1276096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9E7EE9-AF1D-AE2E-770F-945393C03C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680" y="1333500"/>
            <a:ext cx="2241278" cy="31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17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95165770"/>
                  </p:ext>
                </p:extLst>
              </p:nvPr>
            </p:nvGraphicFramePr>
            <p:xfrm>
              <a:off x="4879914" y="-2266950"/>
              <a:ext cx="12793956" cy="105487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793956" cy="10548776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-40310" ay="60995" az="-7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2465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9914" y="-2266950"/>
                <a:ext cx="12793956" cy="10548776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482749" y="900367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SCIENCE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F37CFE0-F5E2-9E18-A62B-2B0A951E4CDA}"/>
              </a:ext>
            </a:extLst>
          </p:cNvPr>
          <p:cNvSpPr/>
          <p:nvPr/>
        </p:nvSpPr>
        <p:spPr>
          <a:xfrm>
            <a:off x="-1231900" y="2882900"/>
            <a:ext cx="7213600" cy="406400"/>
          </a:xfrm>
          <a:prstGeom prst="roundRect">
            <a:avLst/>
          </a:prstGeom>
          <a:solidFill>
            <a:srgbClr val="404040">
              <a:alpha val="49020"/>
            </a:srgbClr>
          </a:solidFill>
          <a:ln>
            <a:noFill/>
          </a:ln>
          <a:effectLst>
            <a:reflection blurRad="6350" stA="99000" endPos="56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37664A5-F8DF-7F5F-C894-6F8FF9D09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477572"/>
              </p:ext>
            </p:extLst>
          </p:nvPr>
        </p:nvGraphicFramePr>
        <p:xfrm>
          <a:off x="632994" y="2272723"/>
          <a:ext cx="7749006" cy="33178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74503">
                  <a:extLst>
                    <a:ext uri="{9D8B030D-6E8A-4147-A177-3AD203B41FA5}">
                      <a16:colId xmlns:a16="http://schemas.microsoft.com/office/drawing/2014/main" val="2726092421"/>
                    </a:ext>
                  </a:extLst>
                </a:gridCol>
                <a:gridCol w="3874503">
                  <a:extLst>
                    <a:ext uri="{9D8B030D-6E8A-4147-A177-3AD203B41FA5}">
                      <a16:colId xmlns:a16="http://schemas.microsoft.com/office/drawing/2014/main" val="800162421"/>
                    </a:ext>
                  </a:extLst>
                </a:gridCol>
              </a:tblGrid>
              <a:tr h="5746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Modelo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Precisi</a:t>
                      </a:r>
                      <a:r>
                        <a:rPr lang="es-ES" sz="2800" b="1" dirty="0" err="1"/>
                        <a:t>ó</a:t>
                      </a:r>
                      <a:r>
                        <a:rPr lang="en-US" sz="2800" b="1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60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Regresión</a:t>
                      </a:r>
                      <a:r>
                        <a:rPr lang="en-US" sz="2400" b="0" i="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i="0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logística</a:t>
                      </a:r>
                      <a:r>
                        <a:rPr lang="en-US" sz="2400" b="0" i="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multiple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0,49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89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Árbol de </a:t>
                      </a:r>
                      <a:r>
                        <a:rPr lang="es-ES" sz="2400" dirty="0" err="1"/>
                        <a:t>decision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0,51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850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/>
                        <a:t>Random</a:t>
                      </a:r>
                      <a:r>
                        <a:rPr lang="es-ES" sz="2400" dirty="0"/>
                        <a:t> </a:t>
                      </a:r>
                      <a:r>
                        <a:rPr lang="es-ES" sz="2400" dirty="0" err="1"/>
                        <a:t>forest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0,61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265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/>
                        <a:t>Kmeans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0,58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328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PCA y </a:t>
                      </a:r>
                      <a:r>
                        <a:rPr lang="es-ES" sz="2400" dirty="0" err="1"/>
                        <a:t>Random</a:t>
                      </a:r>
                      <a:r>
                        <a:rPr lang="es-ES" sz="2400" dirty="0"/>
                        <a:t> </a:t>
                      </a:r>
                      <a:r>
                        <a:rPr lang="es-ES" sz="2400" dirty="0" err="1"/>
                        <a:t>forest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0,48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696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Red neuronal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0,56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44196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B1E75A9-2665-CE55-22E7-E3A4F273FCD0}"/>
              </a:ext>
            </a:extLst>
          </p:cNvPr>
          <p:cNvSpPr txBox="1"/>
          <p:nvPr/>
        </p:nvSpPr>
        <p:spPr>
          <a:xfrm>
            <a:off x="482749" y="1678878"/>
            <a:ext cx="648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Predicción de </a:t>
            </a:r>
            <a:r>
              <a:rPr lang="es-ES" sz="3200" b="1" dirty="0"/>
              <a:t>GÉNEROS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86229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879914" y="-2266950"/>
              <a:ext cx="12793956" cy="105487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793956" cy="10548776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-40310" ay="60995" az="-7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2465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9914" y="-2266950"/>
                <a:ext cx="12793956" cy="10548776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482749" y="900367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SCIENCE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F37CFE0-F5E2-9E18-A62B-2B0A951E4CDA}"/>
              </a:ext>
            </a:extLst>
          </p:cNvPr>
          <p:cNvSpPr/>
          <p:nvPr/>
        </p:nvSpPr>
        <p:spPr>
          <a:xfrm>
            <a:off x="-1231900" y="3358573"/>
            <a:ext cx="7213600" cy="369455"/>
          </a:xfrm>
          <a:prstGeom prst="roundRect">
            <a:avLst/>
          </a:prstGeom>
          <a:solidFill>
            <a:srgbClr val="404040">
              <a:alpha val="49020"/>
            </a:srgbClr>
          </a:solidFill>
          <a:ln>
            <a:noFill/>
          </a:ln>
          <a:effectLst>
            <a:reflection blurRad="6350" stA="99000" endPos="56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37664A5-F8DF-7F5F-C894-6F8FF9D09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721856"/>
              </p:ext>
            </p:extLst>
          </p:nvPr>
        </p:nvGraphicFramePr>
        <p:xfrm>
          <a:off x="632994" y="2272723"/>
          <a:ext cx="7749006" cy="33178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74503">
                  <a:extLst>
                    <a:ext uri="{9D8B030D-6E8A-4147-A177-3AD203B41FA5}">
                      <a16:colId xmlns:a16="http://schemas.microsoft.com/office/drawing/2014/main" val="2726092421"/>
                    </a:ext>
                  </a:extLst>
                </a:gridCol>
                <a:gridCol w="3874503">
                  <a:extLst>
                    <a:ext uri="{9D8B030D-6E8A-4147-A177-3AD203B41FA5}">
                      <a16:colId xmlns:a16="http://schemas.microsoft.com/office/drawing/2014/main" val="800162421"/>
                    </a:ext>
                  </a:extLst>
                </a:gridCol>
              </a:tblGrid>
              <a:tr h="5746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Modelo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Precisi</a:t>
                      </a:r>
                      <a:r>
                        <a:rPr lang="es-ES" sz="2800" b="1" dirty="0" err="1"/>
                        <a:t>ó</a:t>
                      </a:r>
                      <a:r>
                        <a:rPr lang="en-US" sz="2800" b="1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60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Regresión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logística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multiple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0,49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89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Árbol de </a:t>
                      </a:r>
                      <a:r>
                        <a:rPr lang="es-ES" sz="2400" dirty="0" err="1">
                          <a:solidFill>
                            <a:schemeClr val="bg1"/>
                          </a:solidFill>
                        </a:rPr>
                        <a:t>decision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0,51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850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/>
                        <a:t>Random</a:t>
                      </a:r>
                      <a:r>
                        <a:rPr lang="es-ES" sz="2400" dirty="0"/>
                        <a:t> </a:t>
                      </a:r>
                      <a:r>
                        <a:rPr lang="es-ES" sz="2400" dirty="0" err="1"/>
                        <a:t>forest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0,61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265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/>
                        <a:t>Kmeans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0,58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328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PCA y </a:t>
                      </a:r>
                      <a:r>
                        <a:rPr lang="es-ES" sz="2400" dirty="0" err="1"/>
                        <a:t>Random</a:t>
                      </a:r>
                      <a:r>
                        <a:rPr lang="es-ES" sz="2400" dirty="0"/>
                        <a:t> </a:t>
                      </a:r>
                      <a:r>
                        <a:rPr lang="es-ES" sz="2400" dirty="0" err="1"/>
                        <a:t>forest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0,48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696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Red neuronal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0,56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44196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B1E75A9-2665-CE55-22E7-E3A4F273FCD0}"/>
              </a:ext>
            </a:extLst>
          </p:cNvPr>
          <p:cNvSpPr txBox="1"/>
          <p:nvPr/>
        </p:nvSpPr>
        <p:spPr>
          <a:xfrm>
            <a:off x="482749" y="1678878"/>
            <a:ext cx="648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Predicción de </a:t>
            </a:r>
            <a:r>
              <a:rPr lang="es-ES" sz="3200" b="1" dirty="0"/>
              <a:t>GÉNEROS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10476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879914" y="-2266950"/>
              <a:ext cx="12793956" cy="105487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793956" cy="10548776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-40310" ay="60995" az="-7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2465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9914" y="-2266950"/>
                <a:ext cx="12793956" cy="10548776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482749" y="900367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SCIENCE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F37CFE0-F5E2-9E18-A62B-2B0A951E4CDA}"/>
              </a:ext>
            </a:extLst>
          </p:cNvPr>
          <p:cNvSpPr/>
          <p:nvPr/>
        </p:nvSpPr>
        <p:spPr>
          <a:xfrm>
            <a:off x="-1231900" y="3815773"/>
            <a:ext cx="7213600" cy="369455"/>
          </a:xfrm>
          <a:prstGeom prst="roundRect">
            <a:avLst/>
          </a:prstGeom>
          <a:solidFill>
            <a:srgbClr val="404040">
              <a:alpha val="49020"/>
            </a:srgbClr>
          </a:solidFill>
          <a:ln>
            <a:noFill/>
          </a:ln>
          <a:effectLst>
            <a:reflection blurRad="6350" stA="99000" endPos="56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37664A5-F8DF-7F5F-C894-6F8FF9D09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7965617"/>
              </p:ext>
            </p:extLst>
          </p:nvPr>
        </p:nvGraphicFramePr>
        <p:xfrm>
          <a:off x="632994" y="2272723"/>
          <a:ext cx="7749006" cy="33178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74503">
                  <a:extLst>
                    <a:ext uri="{9D8B030D-6E8A-4147-A177-3AD203B41FA5}">
                      <a16:colId xmlns:a16="http://schemas.microsoft.com/office/drawing/2014/main" val="2726092421"/>
                    </a:ext>
                  </a:extLst>
                </a:gridCol>
                <a:gridCol w="3874503">
                  <a:extLst>
                    <a:ext uri="{9D8B030D-6E8A-4147-A177-3AD203B41FA5}">
                      <a16:colId xmlns:a16="http://schemas.microsoft.com/office/drawing/2014/main" val="800162421"/>
                    </a:ext>
                  </a:extLst>
                </a:gridCol>
              </a:tblGrid>
              <a:tr h="5746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Modelo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Precisi</a:t>
                      </a:r>
                      <a:r>
                        <a:rPr lang="es-ES" sz="2800" b="1" dirty="0" err="1"/>
                        <a:t>ó</a:t>
                      </a:r>
                      <a:r>
                        <a:rPr lang="en-US" sz="2800" b="1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60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Regresión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logística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multiple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0,49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89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Árbol de </a:t>
                      </a:r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decision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0,51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850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>
                          <a:solidFill>
                            <a:schemeClr val="bg1"/>
                          </a:solidFill>
                        </a:rPr>
                        <a:t>Random</a:t>
                      </a:r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s-ES" sz="2400" dirty="0" err="1">
                          <a:solidFill>
                            <a:schemeClr val="bg1"/>
                          </a:solidFill>
                        </a:rPr>
                        <a:t>forest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0,61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265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/>
                        <a:t>Kmeans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0,58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328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PCA y </a:t>
                      </a:r>
                      <a:r>
                        <a:rPr lang="es-ES" sz="2400" dirty="0" err="1"/>
                        <a:t>Random</a:t>
                      </a:r>
                      <a:r>
                        <a:rPr lang="es-ES" sz="2400" dirty="0"/>
                        <a:t> </a:t>
                      </a:r>
                      <a:r>
                        <a:rPr lang="es-ES" sz="2400" dirty="0" err="1"/>
                        <a:t>forest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0,48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696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Red neuronal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0,56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44196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B1E75A9-2665-CE55-22E7-E3A4F273FCD0}"/>
              </a:ext>
            </a:extLst>
          </p:cNvPr>
          <p:cNvSpPr txBox="1"/>
          <p:nvPr/>
        </p:nvSpPr>
        <p:spPr>
          <a:xfrm>
            <a:off x="482749" y="1678878"/>
            <a:ext cx="648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Predicción de </a:t>
            </a:r>
            <a:r>
              <a:rPr lang="es-ES" sz="3200" b="1" dirty="0"/>
              <a:t>GÉNEROS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29522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879914" y="-2266950"/>
              <a:ext cx="12793956" cy="105487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793956" cy="10548776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-40310" ay="60995" az="-7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2465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9914" y="-2266950"/>
                <a:ext cx="12793956" cy="10548776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482749" y="900367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SCIENCE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F37CFE0-F5E2-9E18-A62B-2B0A951E4CDA}"/>
              </a:ext>
            </a:extLst>
          </p:cNvPr>
          <p:cNvSpPr/>
          <p:nvPr/>
        </p:nvSpPr>
        <p:spPr>
          <a:xfrm>
            <a:off x="-1231900" y="4272973"/>
            <a:ext cx="7213600" cy="369455"/>
          </a:xfrm>
          <a:prstGeom prst="roundRect">
            <a:avLst/>
          </a:prstGeom>
          <a:solidFill>
            <a:srgbClr val="404040">
              <a:alpha val="49020"/>
            </a:srgbClr>
          </a:solidFill>
          <a:ln>
            <a:noFill/>
          </a:ln>
          <a:effectLst>
            <a:reflection blurRad="6350" stA="99000" endPos="56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37664A5-F8DF-7F5F-C894-6F8FF9D09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054460"/>
              </p:ext>
            </p:extLst>
          </p:nvPr>
        </p:nvGraphicFramePr>
        <p:xfrm>
          <a:off x="632994" y="2272723"/>
          <a:ext cx="7749006" cy="33178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74503">
                  <a:extLst>
                    <a:ext uri="{9D8B030D-6E8A-4147-A177-3AD203B41FA5}">
                      <a16:colId xmlns:a16="http://schemas.microsoft.com/office/drawing/2014/main" val="2726092421"/>
                    </a:ext>
                  </a:extLst>
                </a:gridCol>
                <a:gridCol w="3874503">
                  <a:extLst>
                    <a:ext uri="{9D8B030D-6E8A-4147-A177-3AD203B41FA5}">
                      <a16:colId xmlns:a16="http://schemas.microsoft.com/office/drawing/2014/main" val="800162421"/>
                    </a:ext>
                  </a:extLst>
                </a:gridCol>
              </a:tblGrid>
              <a:tr h="5746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Modelo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Precisi</a:t>
                      </a:r>
                      <a:r>
                        <a:rPr lang="es-ES" sz="2800" b="1" dirty="0" err="1"/>
                        <a:t>ó</a:t>
                      </a:r>
                      <a:r>
                        <a:rPr lang="en-US" sz="2800" b="1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60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Regresión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logística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multiple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0,49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89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Árbol de </a:t>
                      </a:r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decision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0,51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850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Random</a:t>
                      </a:r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forest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0,61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265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>
                          <a:solidFill>
                            <a:schemeClr val="bg1"/>
                          </a:solidFill>
                        </a:rPr>
                        <a:t>Kmeans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0,58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328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PCA y </a:t>
                      </a:r>
                      <a:r>
                        <a:rPr lang="es-ES" sz="2400" dirty="0" err="1"/>
                        <a:t>Random</a:t>
                      </a:r>
                      <a:r>
                        <a:rPr lang="es-ES" sz="2400" dirty="0"/>
                        <a:t> </a:t>
                      </a:r>
                      <a:r>
                        <a:rPr lang="es-ES" sz="2400" dirty="0" err="1"/>
                        <a:t>forest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0,48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696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Red neuronal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0,56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44196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B1E75A9-2665-CE55-22E7-E3A4F273FCD0}"/>
              </a:ext>
            </a:extLst>
          </p:cNvPr>
          <p:cNvSpPr txBox="1"/>
          <p:nvPr/>
        </p:nvSpPr>
        <p:spPr>
          <a:xfrm>
            <a:off x="482749" y="1678878"/>
            <a:ext cx="648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Predicción de </a:t>
            </a:r>
            <a:r>
              <a:rPr lang="es-ES" sz="3200" b="1" dirty="0"/>
              <a:t>GÉNEROS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64745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879914" y="-2266950"/>
              <a:ext cx="12793956" cy="105487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793956" cy="10548776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-40310" ay="60995" az="-7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2465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9914" y="-2266950"/>
                <a:ext cx="12793956" cy="10548776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482749" y="900367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SCIENCE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F37CFE0-F5E2-9E18-A62B-2B0A951E4CDA}"/>
              </a:ext>
            </a:extLst>
          </p:cNvPr>
          <p:cNvSpPr/>
          <p:nvPr/>
        </p:nvSpPr>
        <p:spPr>
          <a:xfrm>
            <a:off x="-1231900" y="4717473"/>
            <a:ext cx="7213600" cy="369455"/>
          </a:xfrm>
          <a:prstGeom prst="roundRect">
            <a:avLst/>
          </a:prstGeom>
          <a:solidFill>
            <a:srgbClr val="404040">
              <a:alpha val="49020"/>
            </a:srgbClr>
          </a:solidFill>
          <a:ln>
            <a:noFill/>
          </a:ln>
          <a:effectLst>
            <a:reflection blurRad="6350" stA="99000" endPos="56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37664A5-F8DF-7F5F-C894-6F8FF9D09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379217"/>
              </p:ext>
            </p:extLst>
          </p:nvPr>
        </p:nvGraphicFramePr>
        <p:xfrm>
          <a:off x="632994" y="2272723"/>
          <a:ext cx="7749006" cy="33178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74503">
                  <a:extLst>
                    <a:ext uri="{9D8B030D-6E8A-4147-A177-3AD203B41FA5}">
                      <a16:colId xmlns:a16="http://schemas.microsoft.com/office/drawing/2014/main" val="2726092421"/>
                    </a:ext>
                  </a:extLst>
                </a:gridCol>
                <a:gridCol w="3874503">
                  <a:extLst>
                    <a:ext uri="{9D8B030D-6E8A-4147-A177-3AD203B41FA5}">
                      <a16:colId xmlns:a16="http://schemas.microsoft.com/office/drawing/2014/main" val="800162421"/>
                    </a:ext>
                  </a:extLst>
                </a:gridCol>
              </a:tblGrid>
              <a:tr h="5746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Modelo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Precisi</a:t>
                      </a:r>
                      <a:r>
                        <a:rPr lang="es-ES" sz="2800" b="1" dirty="0" err="1"/>
                        <a:t>ó</a:t>
                      </a:r>
                      <a:r>
                        <a:rPr lang="en-US" sz="2800" b="1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60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Regresión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logística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multiple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0,49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89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Árbol de </a:t>
                      </a:r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decision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0,51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850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Random</a:t>
                      </a:r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forest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0,61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265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Kmeans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0,58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328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PCA y </a:t>
                      </a:r>
                      <a:r>
                        <a:rPr lang="es-ES" sz="2400" dirty="0" err="1">
                          <a:solidFill>
                            <a:schemeClr val="bg1"/>
                          </a:solidFill>
                        </a:rPr>
                        <a:t>Random</a:t>
                      </a:r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s-ES" sz="2400" dirty="0" err="1">
                          <a:solidFill>
                            <a:schemeClr val="bg1"/>
                          </a:solidFill>
                        </a:rPr>
                        <a:t>forest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0,48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696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/>
                        <a:t>Red neuronal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/>
                        <a:t>0,56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44196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B1E75A9-2665-CE55-22E7-E3A4F273FCD0}"/>
              </a:ext>
            </a:extLst>
          </p:cNvPr>
          <p:cNvSpPr txBox="1"/>
          <p:nvPr/>
        </p:nvSpPr>
        <p:spPr>
          <a:xfrm>
            <a:off x="482749" y="1678878"/>
            <a:ext cx="648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Predicción de </a:t>
            </a:r>
            <a:r>
              <a:rPr lang="es-ES" sz="3200" b="1" dirty="0"/>
              <a:t>GÉNEROS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17199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879914" y="-2266950"/>
              <a:ext cx="12793956" cy="105487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793956" cy="10548776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-40310" ay="60995" az="-7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2465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9914" y="-2266950"/>
                <a:ext cx="12793956" cy="10548776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482749" y="900367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SCIENCE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F37CFE0-F5E2-9E18-A62B-2B0A951E4CDA}"/>
              </a:ext>
            </a:extLst>
          </p:cNvPr>
          <p:cNvSpPr/>
          <p:nvPr/>
        </p:nvSpPr>
        <p:spPr>
          <a:xfrm>
            <a:off x="-1231900" y="5187373"/>
            <a:ext cx="7213600" cy="369455"/>
          </a:xfrm>
          <a:prstGeom prst="roundRect">
            <a:avLst/>
          </a:prstGeom>
          <a:solidFill>
            <a:srgbClr val="404040">
              <a:alpha val="49020"/>
            </a:srgbClr>
          </a:solidFill>
          <a:ln>
            <a:noFill/>
          </a:ln>
          <a:effectLst>
            <a:reflection blurRad="6350" stA="99000" endPos="56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37664A5-F8DF-7F5F-C894-6F8FF9D09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778418"/>
              </p:ext>
            </p:extLst>
          </p:nvPr>
        </p:nvGraphicFramePr>
        <p:xfrm>
          <a:off x="632994" y="2272723"/>
          <a:ext cx="7749006" cy="33178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74503">
                  <a:extLst>
                    <a:ext uri="{9D8B030D-6E8A-4147-A177-3AD203B41FA5}">
                      <a16:colId xmlns:a16="http://schemas.microsoft.com/office/drawing/2014/main" val="2726092421"/>
                    </a:ext>
                  </a:extLst>
                </a:gridCol>
                <a:gridCol w="3874503">
                  <a:extLst>
                    <a:ext uri="{9D8B030D-6E8A-4147-A177-3AD203B41FA5}">
                      <a16:colId xmlns:a16="http://schemas.microsoft.com/office/drawing/2014/main" val="800162421"/>
                    </a:ext>
                  </a:extLst>
                </a:gridCol>
              </a:tblGrid>
              <a:tr h="5746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Modelo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Precisi</a:t>
                      </a:r>
                      <a:r>
                        <a:rPr lang="es-ES" sz="2800" b="1" dirty="0" err="1"/>
                        <a:t>ó</a:t>
                      </a:r>
                      <a:r>
                        <a:rPr lang="en-US" sz="2800" b="1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60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Regresión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logística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multiple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0,49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89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Árbol de </a:t>
                      </a:r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decision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0,51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850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Random</a:t>
                      </a:r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forest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0,61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265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Kmeans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0,58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328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PCA y </a:t>
                      </a:r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Random</a:t>
                      </a:r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s-ES" sz="2400" dirty="0" err="1">
                          <a:solidFill>
                            <a:schemeClr val="tx1"/>
                          </a:solidFill>
                        </a:rPr>
                        <a:t>forest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tx1"/>
                          </a:solidFill>
                        </a:rPr>
                        <a:t>0,48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696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Red neuronal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solidFill>
                            <a:schemeClr val="bg1"/>
                          </a:solidFill>
                        </a:rPr>
                        <a:t>0,56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44196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B1E75A9-2665-CE55-22E7-E3A4F273FCD0}"/>
              </a:ext>
            </a:extLst>
          </p:cNvPr>
          <p:cNvSpPr txBox="1"/>
          <p:nvPr/>
        </p:nvSpPr>
        <p:spPr>
          <a:xfrm>
            <a:off x="482749" y="1678878"/>
            <a:ext cx="648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Predicción de </a:t>
            </a:r>
            <a:r>
              <a:rPr lang="es-ES" sz="3200" b="1" dirty="0"/>
              <a:t>GÉNEROS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7513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93538104"/>
                  </p:ext>
                </p:extLst>
              </p:nvPr>
            </p:nvGraphicFramePr>
            <p:xfrm>
              <a:off x="-1992195" y="-1446977"/>
              <a:ext cx="9669294" cy="876816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69294" cy="8768161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635521" ay="1890804" az="33497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7029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992195" y="-1446977"/>
                <a:ext cx="9669294" cy="8768161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7576837" y="1352786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SCIENCE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1E75A9-2665-CE55-22E7-E3A4F273FCD0}"/>
              </a:ext>
            </a:extLst>
          </p:cNvPr>
          <p:cNvSpPr txBox="1"/>
          <p:nvPr/>
        </p:nvSpPr>
        <p:spPr>
          <a:xfrm>
            <a:off x="6156341" y="2154487"/>
            <a:ext cx="648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/>
              <a:t>Predicción de </a:t>
            </a:r>
            <a:r>
              <a:rPr lang="es-ES" sz="3200" b="1" dirty="0"/>
              <a:t>GÉNEROS</a:t>
            </a:r>
            <a:r>
              <a:rPr lang="es-ES" sz="3200" dirty="0"/>
              <a:t>.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787A29-7490-8D3F-3436-072F94402B88}"/>
              </a:ext>
            </a:extLst>
          </p:cNvPr>
          <p:cNvSpPr txBox="1"/>
          <p:nvPr/>
        </p:nvSpPr>
        <p:spPr>
          <a:xfrm>
            <a:off x="7134166" y="285867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Modelo seleccionado</a:t>
            </a:r>
            <a:r>
              <a:rPr lang="en-US" sz="2400" dirty="0"/>
              <a:t>: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4D2FA5-CE4B-3D31-9725-EAB9E424103A}"/>
              </a:ext>
            </a:extLst>
          </p:cNvPr>
          <p:cNvSpPr/>
          <p:nvPr/>
        </p:nvSpPr>
        <p:spPr>
          <a:xfrm>
            <a:off x="6839294" y="3320343"/>
            <a:ext cx="51716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RANDOM FOREST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5DA0C0-D751-84BB-9D68-0F700777E650}"/>
              </a:ext>
            </a:extLst>
          </p:cNvPr>
          <p:cNvSpPr/>
          <p:nvPr/>
        </p:nvSpPr>
        <p:spPr>
          <a:xfrm>
            <a:off x="8798807" y="4207035"/>
            <a:ext cx="13821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1DB95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61%</a:t>
            </a:r>
          </a:p>
        </p:txBody>
      </p:sp>
    </p:spTree>
    <p:extLst>
      <p:ext uri="{BB962C8B-B14F-4D97-AF65-F5344CB8AC3E}">
        <p14:creationId xmlns:p14="http://schemas.microsoft.com/office/powerpoint/2010/main" val="59309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00064234"/>
                  </p:ext>
                </p:extLst>
              </p:nvPr>
            </p:nvGraphicFramePr>
            <p:xfrm>
              <a:off x="-22094806" y="-3912325"/>
              <a:ext cx="30488818" cy="2983151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488818" cy="29831514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2645537" ay="1188877" az="109083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4382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2094806" y="-3912325"/>
                <a:ext cx="30488818" cy="29831514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-573616" y="2802593"/>
            <a:ext cx="12765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/>
              <a:t>Recomendaci</a:t>
            </a:r>
            <a:r>
              <a:rPr lang="es-ES" sz="5400" dirty="0" err="1"/>
              <a:t>ón</a:t>
            </a:r>
            <a:r>
              <a:rPr lang="en-US" sz="5400" dirty="0"/>
              <a:t> de  </a:t>
            </a:r>
            <a:r>
              <a:rPr lang="en-US" sz="5400" b="1" dirty="0"/>
              <a:t>CANCIONES</a:t>
            </a:r>
          </a:p>
        </p:txBody>
      </p:sp>
    </p:spTree>
    <p:extLst>
      <p:ext uri="{BB962C8B-B14F-4D97-AF65-F5344CB8AC3E}">
        <p14:creationId xmlns:p14="http://schemas.microsoft.com/office/powerpoint/2010/main" val="534111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12785684" y="-16998006"/>
              <a:ext cx="36902983" cy="3790674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902983" cy="37906740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557294" ay="2719576" az="39803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65648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785684" y="-16998006"/>
                <a:ext cx="36902983" cy="379067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508003" y="1597052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SCIENCE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B46748C-566C-4FC9-D35A-85CEDA163E10}"/>
              </a:ext>
            </a:extLst>
          </p:cNvPr>
          <p:cNvSpPr/>
          <p:nvPr/>
        </p:nvSpPr>
        <p:spPr>
          <a:xfrm>
            <a:off x="423226" y="3555254"/>
            <a:ext cx="3329552" cy="2463340"/>
          </a:xfrm>
          <a:prstGeom prst="roundRect">
            <a:avLst>
              <a:gd name="adj" fmla="val 11511"/>
            </a:avLst>
          </a:prstGeom>
          <a:solidFill>
            <a:srgbClr val="1DB954"/>
          </a:solidFill>
          <a:ln>
            <a:noFill/>
          </a:ln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37664A5-F8DF-7F5F-C894-6F8FF9D09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6769684"/>
              </p:ext>
            </p:extLst>
          </p:nvPr>
        </p:nvGraphicFramePr>
        <p:xfrm>
          <a:off x="658248" y="2969408"/>
          <a:ext cx="7749006" cy="33178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74503">
                  <a:extLst>
                    <a:ext uri="{9D8B030D-6E8A-4147-A177-3AD203B41FA5}">
                      <a16:colId xmlns:a16="http://schemas.microsoft.com/office/drawing/2014/main" val="2726092421"/>
                    </a:ext>
                  </a:extLst>
                </a:gridCol>
                <a:gridCol w="3874503">
                  <a:extLst>
                    <a:ext uri="{9D8B030D-6E8A-4147-A177-3AD203B41FA5}">
                      <a16:colId xmlns:a16="http://schemas.microsoft.com/office/drawing/2014/main" val="800162421"/>
                    </a:ext>
                  </a:extLst>
                </a:gridCol>
              </a:tblGrid>
              <a:tr h="5746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Modelo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60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i="0" kern="1200" dirty="0">
                          <a:solidFill>
                            <a:srgbClr val="21212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KNN</a:t>
                      </a:r>
                      <a:endParaRPr lang="en-US" sz="2400" b="1" dirty="0">
                        <a:solidFill>
                          <a:srgbClr val="21212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dirty="0"/>
                        <a:t>Similitud de coseno</a:t>
                      </a:r>
                      <a:endParaRPr lang="en-US" sz="2400" dirty="0"/>
                    </a:p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89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b="1" dirty="0" err="1">
                          <a:solidFill>
                            <a:srgbClr val="212121"/>
                          </a:solidFill>
                        </a:rPr>
                        <a:t>Preparación</a:t>
                      </a:r>
                      <a:endParaRPr lang="en-US" sz="2400" b="1" dirty="0">
                        <a:solidFill>
                          <a:srgbClr val="212121"/>
                        </a:solidFill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b="1" dirty="0" err="1">
                          <a:solidFill>
                            <a:srgbClr val="212121"/>
                          </a:solidFill>
                        </a:rPr>
                        <a:t>Normalización</a:t>
                      </a:r>
                      <a:endParaRPr lang="en-US" sz="2400" b="1" dirty="0">
                        <a:solidFill>
                          <a:srgbClr val="212121"/>
                        </a:solidFill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b="1" dirty="0" err="1">
                          <a:solidFill>
                            <a:srgbClr val="212121"/>
                          </a:solidFill>
                        </a:rPr>
                        <a:t>Entrenamiento</a:t>
                      </a:r>
                      <a:endParaRPr lang="en-US" sz="2400" b="1" dirty="0">
                        <a:solidFill>
                          <a:srgbClr val="212121"/>
                        </a:solidFill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b="1" dirty="0" err="1">
                          <a:solidFill>
                            <a:srgbClr val="212121"/>
                          </a:solidFill>
                        </a:rPr>
                        <a:t>Prueba</a:t>
                      </a:r>
                      <a:endParaRPr lang="en-US" sz="2400" b="1" dirty="0">
                        <a:solidFill>
                          <a:srgbClr val="21212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Preparación</a:t>
                      </a:r>
                      <a:endParaRPr lang="en-US" sz="24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Normalización</a:t>
                      </a:r>
                      <a:endParaRPr lang="en-US" sz="24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Entrenamiento</a:t>
                      </a:r>
                      <a:endParaRPr lang="en-US" sz="24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Prueba</a:t>
                      </a:r>
                      <a:endParaRPr lang="en-US" sz="240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850423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B1E75A9-2665-CE55-22E7-E3A4F273FCD0}"/>
              </a:ext>
            </a:extLst>
          </p:cNvPr>
          <p:cNvSpPr txBox="1"/>
          <p:nvPr/>
        </p:nvSpPr>
        <p:spPr>
          <a:xfrm>
            <a:off x="508003" y="2375563"/>
            <a:ext cx="648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Recomendación de </a:t>
            </a:r>
            <a:r>
              <a:rPr lang="es-ES" sz="3200" b="1" dirty="0"/>
              <a:t>CANCIONES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95892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6583920" y="-98612"/>
            <a:ext cx="10173290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9" y="-98612"/>
            <a:ext cx="15713094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3009032"/>
                  </p:ext>
                </p:extLst>
              </p:nvPr>
            </p:nvGraphicFramePr>
            <p:xfrm>
              <a:off x="-12785684" y="-16998006"/>
              <a:ext cx="36902983" cy="3790674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902983" cy="37906740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557294" ay="2719576" az="39803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65648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785684" y="-16998006"/>
                <a:ext cx="36902983" cy="379067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3571D-7EF9-6B5B-DD14-8661F47592C5}"/>
              </a:ext>
            </a:extLst>
          </p:cNvPr>
          <p:cNvSpPr txBox="1"/>
          <p:nvPr/>
        </p:nvSpPr>
        <p:spPr>
          <a:xfrm>
            <a:off x="508003" y="1597052"/>
            <a:ext cx="4991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SCIENCE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BA2CAD8-5EA3-0512-28BA-8008A3DA2DBC}"/>
              </a:ext>
            </a:extLst>
          </p:cNvPr>
          <p:cNvSpPr/>
          <p:nvPr/>
        </p:nvSpPr>
        <p:spPr>
          <a:xfrm>
            <a:off x="4181257" y="3555254"/>
            <a:ext cx="3329552" cy="2463340"/>
          </a:xfrm>
          <a:prstGeom prst="roundRect">
            <a:avLst>
              <a:gd name="adj" fmla="val 11511"/>
            </a:avLst>
          </a:prstGeom>
          <a:solidFill>
            <a:srgbClr val="1DB954"/>
          </a:solidFill>
          <a:ln>
            <a:noFill/>
          </a:ln>
          <a:effectLst>
            <a:reflection blurRad="6350" stA="50000" endA="300" endPos="55500" dist="1016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37664A5-F8DF-7F5F-C894-6F8FF9D09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094118"/>
              </p:ext>
            </p:extLst>
          </p:nvPr>
        </p:nvGraphicFramePr>
        <p:xfrm>
          <a:off x="658248" y="2969408"/>
          <a:ext cx="7418952" cy="33178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09476">
                  <a:extLst>
                    <a:ext uri="{9D8B030D-6E8A-4147-A177-3AD203B41FA5}">
                      <a16:colId xmlns:a16="http://schemas.microsoft.com/office/drawing/2014/main" val="2726092421"/>
                    </a:ext>
                  </a:extLst>
                </a:gridCol>
                <a:gridCol w="3709476">
                  <a:extLst>
                    <a:ext uri="{9D8B030D-6E8A-4147-A177-3AD203B41FA5}">
                      <a16:colId xmlns:a16="http://schemas.microsoft.com/office/drawing/2014/main" val="800162421"/>
                    </a:ext>
                  </a:extLst>
                </a:gridCol>
              </a:tblGrid>
              <a:tr h="5746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Modelo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60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dirty="0"/>
                        <a:t>Similitud de coseno</a:t>
                      </a:r>
                      <a:endParaRPr lang="en-US" sz="2400" dirty="0"/>
                    </a:p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89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Preparación</a:t>
                      </a:r>
                      <a:endParaRPr lang="en-US" sz="24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Normalización</a:t>
                      </a:r>
                      <a:endParaRPr lang="en-US" sz="24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Entrenamiento</a:t>
                      </a:r>
                      <a:endParaRPr lang="en-US" sz="24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Prueba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Preparación</a:t>
                      </a:r>
                      <a:endParaRPr lang="en-US" sz="24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Normalización</a:t>
                      </a:r>
                      <a:endParaRPr lang="en-US" sz="24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Entrenamiento</a:t>
                      </a:r>
                      <a:endParaRPr lang="en-US" sz="24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 err="1"/>
                        <a:t>Prueba</a:t>
                      </a:r>
                      <a:endParaRPr lang="en-US" sz="240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850423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B1E75A9-2665-CE55-22E7-E3A4F273FCD0}"/>
              </a:ext>
            </a:extLst>
          </p:cNvPr>
          <p:cNvSpPr txBox="1"/>
          <p:nvPr/>
        </p:nvSpPr>
        <p:spPr>
          <a:xfrm>
            <a:off x="508003" y="2375563"/>
            <a:ext cx="648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Recomendación de </a:t>
            </a:r>
            <a:r>
              <a:rPr lang="es-ES" sz="3200" b="1" dirty="0"/>
              <a:t>CANCIONES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0755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4F121F-2B54-A468-637A-26CAFBCC2467}"/>
              </a:ext>
            </a:extLst>
          </p:cNvPr>
          <p:cNvSpPr/>
          <p:nvPr/>
        </p:nvSpPr>
        <p:spPr>
          <a:xfrm>
            <a:off x="9305364" y="-98612"/>
            <a:ext cx="2886636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6394614-BBA3-37DA-C624-735E96C4B486}"/>
              </a:ext>
            </a:extLst>
          </p:cNvPr>
          <p:cNvGrpSpPr/>
          <p:nvPr/>
        </p:nvGrpSpPr>
        <p:grpSpPr>
          <a:xfrm>
            <a:off x="6208343" y="-98612"/>
            <a:ext cx="3491741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68F896-AC0D-1B84-CC13-866065A5DB75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8C9C5D75-9046-C066-728C-D8F3CD356B7D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9BE0619-31BD-C93D-AD33-5186A8583CBF}"/>
              </a:ext>
            </a:extLst>
          </p:cNvPr>
          <p:cNvGrpSpPr/>
          <p:nvPr/>
        </p:nvGrpSpPr>
        <p:grpSpPr>
          <a:xfrm>
            <a:off x="3016617" y="-98612"/>
            <a:ext cx="3657607" cy="7109012"/>
            <a:chOff x="3101788" y="0"/>
            <a:chExt cx="3496232" cy="6858000"/>
          </a:xfrm>
          <a:solidFill>
            <a:srgbClr val="212121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0375589-96FD-D178-BFA6-3811790A5FFA}"/>
                </a:ext>
              </a:extLst>
            </p:cNvPr>
            <p:cNvSpPr/>
            <p:nvPr/>
          </p:nvSpPr>
          <p:spPr>
            <a:xfrm>
              <a:off x="3101788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F141E847-4607-5588-81F5-04E55C19C60D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BF85F66-738B-E67A-06CE-84744D462B13}"/>
              </a:ext>
            </a:extLst>
          </p:cNvPr>
          <p:cNvGrpSpPr/>
          <p:nvPr/>
        </p:nvGrpSpPr>
        <p:grpSpPr>
          <a:xfrm>
            <a:off x="-40354" y="-98613"/>
            <a:ext cx="349175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962C57C-FE2F-BB75-9BDF-907520E83945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6F610B19-04F1-8FE7-3182-BD1646C60977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A0889DF-27D2-31DF-DEDE-DF1312BA0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790" y="6232913"/>
            <a:ext cx="1710765" cy="51408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8EBB1C2-93E3-7693-2785-6D6BCC5F5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574834"/>
            <a:ext cx="1235095" cy="1721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7759E1-10D8-B4A3-79A9-FC70C5022D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92" y="1399315"/>
            <a:ext cx="1462660" cy="14626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34D546F-899E-D9A9-60CD-F167746751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5233" y="1206872"/>
            <a:ext cx="1847545" cy="184754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1744418-AA1E-F461-AB8B-7E4259CD9B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359" y="1399315"/>
            <a:ext cx="1655102" cy="165510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1817F72-D628-91D5-A53D-CA4A88E7F4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8149" y="1399315"/>
            <a:ext cx="1655102" cy="165510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FFDE82B-8954-8C35-1C6E-A501E2F6E611}"/>
              </a:ext>
            </a:extLst>
          </p:cNvPr>
          <p:cNvSpPr txBox="1"/>
          <p:nvPr/>
        </p:nvSpPr>
        <p:spPr>
          <a:xfrm>
            <a:off x="457482" y="3054417"/>
            <a:ext cx="2258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INTRODUCCIÓN</a:t>
            </a:r>
            <a:endParaRPr lang="en-US" sz="2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9F7E21-8C07-5936-5922-42462C34EE5A}"/>
              </a:ext>
            </a:extLst>
          </p:cNvPr>
          <p:cNvSpPr txBox="1"/>
          <p:nvPr/>
        </p:nvSpPr>
        <p:spPr>
          <a:xfrm>
            <a:off x="3505786" y="3054417"/>
            <a:ext cx="22582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solidFill>
                  <a:srgbClr val="1DB954"/>
                </a:solidFill>
              </a:rPr>
              <a:t>ANÁLISIS EXPLORATORIO</a:t>
            </a:r>
            <a:endParaRPr lang="en-US" sz="2400" b="1" dirty="0">
              <a:solidFill>
                <a:srgbClr val="1DB954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F4B16E-FB95-6DBC-2BA8-0C6774030615}"/>
              </a:ext>
            </a:extLst>
          </p:cNvPr>
          <p:cNvSpPr txBox="1"/>
          <p:nvPr/>
        </p:nvSpPr>
        <p:spPr>
          <a:xfrm>
            <a:off x="6745330" y="3079884"/>
            <a:ext cx="20446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DATA SCIENCE</a:t>
            </a:r>
            <a:endParaRPr lang="en-US" sz="24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0A023AA-2944-380F-441D-C8C90585490B}"/>
              </a:ext>
            </a:extLst>
          </p:cNvPr>
          <p:cNvSpPr txBox="1"/>
          <p:nvPr/>
        </p:nvSpPr>
        <p:spPr>
          <a:xfrm>
            <a:off x="9825524" y="3079884"/>
            <a:ext cx="20446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CONCLUSIÓN</a:t>
            </a:r>
            <a:endParaRPr lang="en-US" sz="24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56752B9-F2B2-B209-77F9-39B7F9297E4D}"/>
              </a:ext>
            </a:extLst>
          </p:cNvPr>
          <p:cNvSpPr txBox="1"/>
          <p:nvPr/>
        </p:nvSpPr>
        <p:spPr>
          <a:xfrm>
            <a:off x="425111" y="3562247"/>
            <a:ext cx="2170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¿De qué vamos a hablar?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F1B491-B578-DF6B-58C4-3C707AF6A8D2}"/>
              </a:ext>
            </a:extLst>
          </p:cNvPr>
          <p:cNvSpPr txBox="1"/>
          <p:nvPr/>
        </p:nvSpPr>
        <p:spPr>
          <a:xfrm>
            <a:off x="3526899" y="3873549"/>
            <a:ext cx="2170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rgbClr val="1DB954"/>
                </a:solidFill>
              </a:rPr>
              <a:t>¿Cómo están los datos?</a:t>
            </a:r>
            <a:endParaRPr lang="en-US" dirty="0">
              <a:solidFill>
                <a:srgbClr val="1DB954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E341BC-5221-D637-4792-239DD23D3DE2}"/>
              </a:ext>
            </a:extLst>
          </p:cNvPr>
          <p:cNvSpPr txBox="1"/>
          <p:nvPr/>
        </p:nvSpPr>
        <p:spPr>
          <a:xfrm>
            <a:off x="6725163" y="3541549"/>
            <a:ext cx="2170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</a:rPr>
              <a:t>¿Qué podemos hacer con los datos?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C308AB-67E5-DF39-E362-C8D7B5DCC1BE}"/>
              </a:ext>
            </a:extLst>
          </p:cNvPr>
          <p:cNvSpPr txBox="1"/>
          <p:nvPr/>
        </p:nvSpPr>
        <p:spPr>
          <a:xfrm>
            <a:off x="9695708" y="3541549"/>
            <a:ext cx="2170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</a:rPr>
              <a:t>¿Qué nos dicen los datos?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1" name="Content Placeholder 3" descr="Headphones">
                <a:extLst>
                  <a:ext uri="{FF2B5EF4-FFF2-40B4-BE49-F238E27FC236}">
                    <a16:creationId xmlns:a16="http://schemas.microsoft.com/office/drawing/2014/main" id="{11B1B36D-A0E6-F9A8-8276-76DF6F9864CD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33002466"/>
                  </p:ext>
                </p:extLst>
              </p:nvPr>
            </p:nvGraphicFramePr>
            <p:xfrm>
              <a:off x="-10322404" y="-2360913"/>
              <a:ext cx="8989576" cy="10246593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8989576" cy="10246593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228869" ay="-3729493" az="202449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50080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1" name="Content Placeholder 3" descr="Headphones">
                <a:extLst>
                  <a:ext uri="{FF2B5EF4-FFF2-40B4-BE49-F238E27FC236}">
                    <a16:creationId xmlns:a16="http://schemas.microsoft.com/office/drawing/2014/main" id="{11B1B36D-A0E6-F9A8-8276-76DF6F9864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10322404" y="-2360913"/>
                <a:ext cx="8989576" cy="1024659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4254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-159793" y="-98612"/>
            <a:ext cx="16917004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8" y="-98612"/>
            <a:ext cx="1447798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02987064"/>
                  </p:ext>
                </p:extLst>
              </p:nvPr>
            </p:nvGraphicFramePr>
            <p:xfrm>
              <a:off x="-68157066" y="-37013206"/>
              <a:ext cx="139335211" cy="9401517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39335211" cy="94015172"/>
                    </a:xfrm>
                    <a:prstGeom prst="rect">
                      <a:avLst/>
                    </a:prstGeom>
                  </am3d:spPr>
                  <am3d:camera>
                    <am3d:pos x="0" y="0" z="618223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6691" d="1000000"/>
                    <am3d:preTrans dx="0" dy="-1800917" dz="177546"/>
                    <am3d:scale>
                      <am3d:sx n="1000000" d="1000000"/>
                      <am3d:sy n="1000000" d="1000000"/>
                      <am3d:sz n="1000000" d="1000000"/>
                    </am3d:scale>
                    <am3d:rot ax="557294" ay="2719576" az="39803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403375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rum Set">
                <a:extLst>
                  <a:ext uri="{FF2B5EF4-FFF2-40B4-BE49-F238E27FC236}">
                    <a16:creationId xmlns:a16="http://schemas.microsoft.com/office/drawing/2014/main" id="{C5AAD66C-5507-7B94-B0A4-848E3E76F6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8157066" y="-37013206"/>
                <a:ext cx="139335211" cy="94015172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F4190C-C1F9-5EA8-0E4F-267B264B84FE}"/>
              </a:ext>
            </a:extLst>
          </p:cNvPr>
          <p:cNvSpPr txBox="1"/>
          <p:nvPr/>
        </p:nvSpPr>
        <p:spPr>
          <a:xfrm>
            <a:off x="3961022" y="2505670"/>
            <a:ext cx="734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CONCLUSI</a:t>
            </a:r>
            <a:r>
              <a:rPr lang="es-ES" sz="5400" b="1" dirty="0"/>
              <a:t>ÓN</a:t>
            </a:r>
            <a:endParaRPr lang="en-US" sz="5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E279AC-E952-0486-148E-844172968263}"/>
              </a:ext>
            </a:extLst>
          </p:cNvPr>
          <p:cNvSpPr txBox="1"/>
          <p:nvPr/>
        </p:nvSpPr>
        <p:spPr>
          <a:xfrm>
            <a:off x="3733800" y="3274244"/>
            <a:ext cx="5162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¿</a:t>
            </a:r>
            <a:r>
              <a:rPr lang="en-US" sz="3600" dirty="0" err="1"/>
              <a:t>Qué</a:t>
            </a:r>
            <a:r>
              <a:rPr lang="en-US" sz="3600" dirty="0"/>
              <a:t> </a:t>
            </a:r>
            <a:r>
              <a:rPr lang="en-US" sz="3600" dirty="0" err="1"/>
              <a:t>nos</a:t>
            </a:r>
            <a:r>
              <a:rPr lang="en-US" sz="3600" dirty="0"/>
              <a:t> dice </a:t>
            </a:r>
            <a:r>
              <a:rPr lang="en-US" sz="3600" dirty="0" err="1"/>
              <a:t>todo</a:t>
            </a:r>
            <a:r>
              <a:rPr lang="en-US" sz="3600" dirty="0"/>
              <a:t> </a:t>
            </a:r>
            <a:r>
              <a:rPr lang="en-US" sz="3600" dirty="0" err="1"/>
              <a:t>esto</a:t>
            </a:r>
            <a:r>
              <a:rPr lang="en-US" sz="3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92802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-159793" y="-98612"/>
            <a:ext cx="16917004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8" y="-98612"/>
            <a:ext cx="1447798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F4190C-C1F9-5EA8-0E4F-267B264B84FE}"/>
              </a:ext>
            </a:extLst>
          </p:cNvPr>
          <p:cNvSpPr txBox="1"/>
          <p:nvPr/>
        </p:nvSpPr>
        <p:spPr>
          <a:xfrm>
            <a:off x="1785463" y="1177899"/>
            <a:ext cx="734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CONCLUSI</a:t>
            </a:r>
            <a:r>
              <a:rPr lang="es-ES" sz="5400" b="1" dirty="0"/>
              <a:t>ÓN</a:t>
            </a:r>
            <a:endParaRPr lang="en-US" sz="5400" b="1" dirty="0"/>
          </a:p>
        </p:txBody>
      </p:sp>
      <p:pic>
        <p:nvPicPr>
          <p:cNvPr id="18" name="Graphic 17" descr="Upward trend">
            <a:extLst>
              <a:ext uri="{FF2B5EF4-FFF2-40B4-BE49-F238E27FC236}">
                <a16:creationId xmlns:a16="http://schemas.microsoft.com/office/drawing/2014/main" id="{62A6F8DE-17F9-9C7D-0941-A6BAA95AF6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46775" y="2770946"/>
            <a:ext cx="914400" cy="9144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99D1297-8DA1-616C-7544-EA5EBF38E5D6}"/>
              </a:ext>
            </a:extLst>
          </p:cNvPr>
          <p:cNvSpPr txBox="1"/>
          <p:nvPr/>
        </p:nvSpPr>
        <p:spPr>
          <a:xfrm>
            <a:off x="2009795" y="3817150"/>
            <a:ext cx="238836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Para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clasificación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género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precisa</a:t>
            </a:r>
            <a:r>
              <a:rPr lang="en-US" dirty="0"/>
              <a:t> </a:t>
            </a:r>
            <a:r>
              <a:rPr lang="en-US" dirty="0" err="1"/>
              <a:t>necesitaríamos</a:t>
            </a:r>
            <a:r>
              <a:rPr lang="en-US" dirty="0"/>
              <a:t> </a:t>
            </a:r>
            <a:r>
              <a:rPr lang="en-US" sz="2000" b="1" dirty="0"/>
              <a:t>de </a:t>
            </a:r>
            <a:r>
              <a:rPr lang="en-US" sz="2000" b="1" dirty="0" err="1"/>
              <a:t>más</a:t>
            </a:r>
            <a:r>
              <a:rPr lang="en-US" sz="2000" b="1" dirty="0"/>
              <a:t> variables </a:t>
            </a:r>
            <a:r>
              <a:rPr lang="en-US" sz="2000" dirty="0"/>
              <a:t>y</a:t>
            </a:r>
            <a:r>
              <a:rPr lang="en-US" dirty="0"/>
              <a:t> de mayor </a:t>
            </a:r>
            <a:r>
              <a:rPr lang="en-US" dirty="0" err="1"/>
              <a:t>calidad</a:t>
            </a:r>
            <a:endParaRPr lang="en-US" dirty="0"/>
          </a:p>
        </p:txBody>
      </p:sp>
      <p:pic>
        <p:nvPicPr>
          <p:cNvPr id="21" name="Graphic 20" descr="User">
            <a:extLst>
              <a:ext uri="{FF2B5EF4-FFF2-40B4-BE49-F238E27FC236}">
                <a16:creationId xmlns:a16="http://schemas.microsoft.com/office/drawing/2014/main" id="{46352957-203F-D2D6-ECD3-29A060FB30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75635" y="2770946"/>
            <a:ext cx="914400" cy="9144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C354333-6FD0-87BD-0D58-8A01D35CB10B}"/>
              </a:ext>
            </a:extLst>
          </p:cNvPr>
          <p:cNvSpPr txBox="1"/>
          <p:nvPr/>
        </p:nvSpPr>
        <p:spPr>
          <a:xfrm>
            <a:off x="4838655" y="3817150"/>
            <a:ext cx="2388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El </a:t>
            </a:r>
            <a:r>
              <a:rPr lang="en-US" dirty="0" err="1"/>
              <a:t>nivel</a:t>
            </a:r>
            <a:r>
              <a:rPr lang="en-US" dirty="0"/>
              <a:t> de </a:t>
            </a:r>
            <a:r>
              <a:rPr lang="en-US" dirty="0" err="1"/>
              <a:t>subjetividad</a:t>
            </a:r>
            <a:r>
              <a:rPr lang="en-US" dirty="0"/>
              <a:t> de la </a:t>
            </a:r>
            <a:r>
              <a:rPr lang="en-US" dirty="0" err="1"/>
              <a:t>clasificación</a:t>
            </a:r>
            <a:r>
              <a:rPr lang="en-US" dirty="0"/>
              <a:t> de </a:t>
            </a:r>
            <a:r>
              <a:rPr lang="en-US" dirty="0" err="1"/>
              <a:t>géneros</a:t>
            </a:r>
            <a:r>
              <a:rPr lang="en-US" dirty="0"/>
              <a:t> </a:t>
            </a:r>
            <a:r>
              <a:rPr lang="en-US" dirty="0" err="1"/>
              <a:t>siempre</a:t>
            </a:r>
            <a:r>
              <a:rPr lang="en-US" dirty="0"/>
              <a:t> </a:t>
            </a:r>
            <a:r>
              <a:rPr lang="en-US" dirty="0" err="1"/>
              <a:t>requerirá</a:t>
            </a:r>
            <a:r>
              <a:rPr lang="en-US" dirty="0"/>
              <a:t> de </a:t>
            </a:r>
            <a:r>
              <a:rPr lang="en-US" dirty="0" err="1"/>
              <a:t>cierto</a:t>
            </a:r>
            <a:r>
              <a:rPr lang="en-US" dirty="0"/>
              <a:t> </a:t>
            </a:r>
            <a:r>
              <a:rPr lang="en-US" b="1" dirty="0"/>
              <a:t>toque </a:t>
            </a:r>
            <a:r>
              <a:rPr lang="en-US" b="1" dirty="0" err="1"/>
              <a:t>humano</a:t>
            </a:r>
            <a:endParaRPr lang="en-US" b="1" dirty="0"/>
          </a:p>
        </p:txBody>
      </p:sp>
      <p:pic>
        <p:nvPicPr>
          <p:cNvPr id="24" name="Graphic 23" descr="Music notes">
            <a:extLst>
              <a:ext uri="{FF2B5EF4-FFF2-40B4-BE49-F238E27FC236}">
                <a16:creationId xmlns:a16="http://schemas.microsoft.com/office/drawing/2014/main" id="{F621C6DD-0015-B23F-2C0E-FABDD55DB0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69626" y="2770946"/>
            <a:ext cx="914400" cy="9144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6A3AF67-163B-DCE7-3097-6C4CF6D893CA}"/>
              </a:ext>
            </a:extLst>
          </p:cNvPr>
          <p:cNvSpPr txBox="1"/>
          <p:nvPr/>
        </p:nvSpPr>
        <p:spPr>
          <a:xfrm>
            <a:off x="7436345" y="3817150"/>
            <a:ext cx="2388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El </a:t>
            </a: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recomendación</a:t>
            </a:r>
            <a:r>
              <a:rPr lang="en-US" dirty="0"/>
              <a:t> de canciones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distancia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funcionar</a:t>
            </a:r>
            <a:r>
              <a:rPr lang="en-US" dirty="0"/>
              <a:t> con </a:t>
            </a:r>
            <a:r>
              <a:rPr lang="en-US" b="1" dirty="0" err="1"/>
              <a:t>diferentes</a:t>
            </a:r>
            <a:r>
              <a:rPr lang="en-US" b="1" dirty="0"/>
              <a:t> </a:t>
            </a:r>
            <a:r>
              <a:rPr lang="en-US" b="1" dirty="0" err="1"/>
              <a:t>géneros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6108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37910185" y="-98612"/>
            <a:ext cx="49149618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4601118" y="-98613"/>
            <a:ext cx="11532861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-159793" y="-98612"/>
            <a:ext cx="16917004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-1447798" y="-98612"/>
            <a:ext cx="1447798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F4190C-C1F9-5EA8-0E4F-267B264B84FE}"/>
              </a:ext>
            </a:extLst>
          </p:cNvPr>
          <p:cNvSpPr txBox="1"/>
          <p:nvPr/>
        </p:nvSpPr>
        <p:spPr>
          <a:xfrm>
            <a:off x="6804681" y="2848463"/>
            <a:ext cx="734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1112982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19055" y="-89088"/>
            <a:ext cx="139922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24254786"/>
                  </p:ext>
                </p:extLst>
              </p:nvPr>
            </p:nvGraphicFramePr>
            <p:xfrm>
              <a:off x="-1288213" y="-1267277"/>
              <a:ext cx="9927356" cy="93925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927356" cy="9392553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954725" ay="2800413" az="-70297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50080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88213" y="-1267277"/>
                <a:ext cx="9927356" cy="9392553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574834"/>
            <a:ext cx="1235095" cy="17216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8550299" y="-98612"/>
            <a:ext cx="287690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5455320" y="-98612"/>
            <a:ext cx="3479967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12264153" y="-98612"/>
            <a:ext cx="3645274" cy="7109012"/>
            <a:chOff x="3101788" y="0"/>
            <a:chExt cx="3496232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01788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371EB40-E680-DAC2-415E-E18DE09B32BB}"/>
              </a:ext>
            </a:extLst>
          </p:cNvPr>
          <p:cNvSpPr txBox="1"/>
          <p:nvPr/>
        </p:nvSpPr>
        <p:spPr>
          <a:xfrm>
            <a:off x="1804537" y="2443386"/>
            <a:ext cx="982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b="1" dirty="0"/>
              <a:t>¿De qué vamos a hablar?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944278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8550299" y="-98612"/>
            <a:ext cx="2876903" cy="7198658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5455320" y="-98612"/>
            <a:ext cx="3479967" cy="7198658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12264153" y="-98612"/>
            <a:ext cx="3645274" cy="7198658"/>
            <a:chOff x="3101788" y="0"/>
            <a:chExt cx="3496232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01788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28580" y="-98613"/>
            <a:ext cx="139922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684397001"/>
                  </p:ext>
                </p:extLst>
              </p:nvPr>
            </p:nvGraphicFramePr>
            <p:xfrm>
              <a:off x="866222" y="-1170540"/>
              <a:ext cx="5618485" cy="919907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18485" cy="9199079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5606758" ay="4804626" az="-560987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50080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6222" y="-1170540"/>
                <a:ext cx="5618485" cy="9199079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574834"/>
            <a:ext cx="1235095" cy="17216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71EB40-E680-DAC2-415E-E18DE09B32BB}"/>
              </a:ext>
            </a:extLst>
          </p:cNvPr>
          <p:cNvSpPr txBox="1"/>
          <p:nvPr/>
        </p:nvSpPr>
        <p:spPr>
          <a:xfrm>
            <a:off x="7197373" y="1322294"/>
            <a:ext cx="982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/>
              <a:t>OBJETIVOS</a:t>
            </a:r>
            <a:endParaRPr lang="en-US" sz="4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0BF9C4-CF99-1074-56DD-F2EB32F077B3}"/>
              </a:ext>
            </a:extLst>
          </p:cNvPr>
          <p:cNvSpPr txBox="1"/>
          <p:nvPr/>
        </p:nvSpPr>
        <p:spPr>
          <a:xfrm>
            <a:off x="7289865" y="2438887"/>
            <a:ext cx="456302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Limpieza y preparación de la tabla</a:t>
            </a:r>
          </a:p>
          <a:p>
            <a:pPr marL="285750" indent="-285750" rtl="0" fontAlgn="base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Exploración</a:t>
            </a:r>
            <a:r>
              <a:rPr lang="es-ES" dirty="0">
                <a:solidFill>
                  <a:srgbClr val="000000"/>
                </a:solidFill>
                <a:latin typeface="Arial" panose="020B0604020202020204" pitchFamily="34" charset="0"/>
              </a:rPr>
              <a:t> de los datos</a:t>
            </a:r>
            <a:endParaRPr lang="es-E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 fontAlgn="base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Clasificación por Géneros</a:t>
            </a:r>
          </a:p>
          <a:p>
            <a:pPr marL="285750" indent="-285750" rtl="0" fontAlgn="base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Recomendación de Canciones</a:t>
            </a:r>
          </a:p>
        </p:txBody>
      </p:sp>
    </p:spTree>
    <p:extLst>
      <p:ext uri="{BB962C8B-B14F-4D97-AF65-F5344CB8AC3E}">
        <p14:creationId xmlns:p14="http://schemas.microsoft.com/office/powerpoint/2010/main" val="45282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68421" y="-98612"/>
            <a:ext cx="14704954" cy="7109012"/>
            <a:chOff x="3101788" y="0"/>
            <a:chExt cx="3496232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01788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085228108"/>
                  </p:ext>
                </p:extLst>
              </p:nvPr>
            </p:nvGraphicFramePr>
            <p:xfrm>
              <a:off x="13542952" y="-100050"/>
              <a:ext cx="8016934" cy="655065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8016934" cy="6550654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0117555" ay="-1324672" az="1054057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025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542952" y="-100050"/>
                <a:ext cx="8016934" cy="6550654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EBBDF002-1326-89D2-4AA8-04336E5739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0597" y="3185858"/>
            <a:ext cx="8601152" cy="37606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574834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510251" y="903443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510251" y="1575548"/>
            <a:ext cx="763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1DB954"/>
                </a:solidFill>
              </a:rPr>
              <a:t>Descripción de la tabla</a:t>
            </a:r>
            <a:endParaRPr lang="en-US" sz="2800" dirty="0">
              <a:solidFill>
                <a:srgbClr val="1DB95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202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68421" y="-98612"/>
            <a:ext cx="14704954" cy="7109012"/>
            <a:chOff x="3101788" y="0"/>
            <a:chExt cx="3496232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01788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938287233"/>
                  </p:ext>
                </p:extLst>
              </p:nvPr>
            </p:nvGraphicFramePr>
            <p:xfrm>
              <a:off x="5984968" y="-587596"/>
              <a:ext cx="4494053" cy="759799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494053" cy="7597996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8951327" ay="5118048" az="-895639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025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84968" y="-587596"/>
                <a:ext cx="4494053" cy="7597996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EBBDF002-1326-89D2-4AA8-04336E5739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5424" y="8196008"/>
            <a:ext cx="8601152" cy="37606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574834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510251" y="903443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506434" y="1518492"/>
            <a:ext cx="763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1DB954"/>
                </a:solidFill>
              </a:rPr>
              <a:t>Limpieza y preparación de los datos</a:t>
            </a:r>
            <a:endParaRPr lang="en-US" sz="2800" dirty="0">
              <a:solidFill>
                <a:srgbClr val="1DB954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3235DE-1B41-32A3-1577-622B3B270EDD}"/>
              </a:ext>
            </a:extLst>
          </p:cNvPr>
          <p:cNvSpPr txBox="1"/>
          <p:nvPr/>
        </p:nvSpPr>
        <p:spPr>
          <a:xfrm>
            <a:off x="704850" y="2533650"/>
            <a:ext cx="53911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s-ES" sz="1800" b="1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Identificación y manejo de valores </a:t>
            </a:r>
            <a:r>
              <a:rPr lang="es-ES" b="1" dirty="0">
                <a:solidFill>
                  <a:srgbClr val="1DB954"/>
                </a:solidFill>
                <a:latin typeface="Arial" panose="020B0604020202020204" pitchFamily="34" charset="0"/>
              </a:rPr>
              <a:t>f</a:t>
            </a:r>
            <a:r>
              <a:rPr lang="es-ES" sz="1800" b="1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altantes y duplicados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800" b="1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Normalización</a:t>
            </a:r>
            <a:r>
              <a:rPr lang="en-US" sz="1800" b="1" i="0" u="none" strike="noStrike" dirty="0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lang="en-US" sz="1800" b="1" i="0" u="none" strike="noStrike" dirty="0" err="1">
                <a:solidFill>
                  <a:srgbClr val="1DB954"/>
                </a:solidFill>
                <a:effectLst/>
                <a:latin typeface="Arial" panose="020B0604020202020204" pitchFamily="34" charset="0"/>
              </a:rPr>
              <a:t>datos</a:t>
            </a:r>
            <a:endParaRPr lang="en-US" sz="1800" b="1" i="0" u="none" strike="noStrike" dirty="0">
              <a:solidFill>
                <a:srgbClr val="1DB954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1DB95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427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253362833"/>
                  </p:ext>
                </p:extLst>
              </p:nvPr>
            </p:nvGraphicFramePr>
            <p:xfrm>
              <a:off x="9692531" y="-310539"/>
              <a:ext cx="7693208" cy="646465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693208" cy="6464650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174022" ay="-238269" az="-1075615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256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92531" y="-310539"/>
                <a:ext cx="7693208" cy="646465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574834"/>
            <a:ext cx="1235095" cy="1721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506434" y="669087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506434" y="1265735"/>
            <a:ext cx="763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1DB954"/>
                </a:solidFill>
              </a:rPr>
              <a:t>Distribución de los </a:t>
            </a:r>
            <a:r>
              <a:rPr lang="es-ES" sz="2800" b="1" dirty="0">
                <a:solidFill>
                  <a:srgbClr val="1DB954"/>
                </a:solidFill>
              </a:rPr>
              <a:t>GÉNEROS</a:t>
            </a:r>
            <a:r>
              <a:rPr lang="es-ES" sz="2800" dirty="0">
                <a:solidFill>
                  <a:srgbClr val="1DB954"/>
                </a:solidFill>
              </a:rPr>
              <a:t> musicales </a:t>
            </a:r>
            <a:endParaRPr lang="en-US" sz="2800" dirty="0">
              <a:solidFill>
                <a:srgbClr val="1DB954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D073D89-AA33-B896-3ACD-3F5517358FF3}"/>
              </a:ext>
            </a:extLst>
          </p:cNvPr>
          <p:cNvSpPr/>
          <p:nvPr/>
        </p:nvSpPr>
        <p:spPr>
          <a:xfrm>
            <a:off x="1609344" y="2496312"/>
            <a:ext cx="620472" cy="3538728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539BBAC-D993-1F50-C9AD-46326099940E}"/>
              </a:ext>
            </a:extLst>
          </p:cNvPr>
          <p:cNvSpPr/>
          <p:nvPr/>
        </p:nvSpPr>
        <p:spPr>
          <a:xfrm>
            <a:off x="1518021" y="2104279"/>
            <a:ext cx="850275" cy="3962045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4BFAA7C-D96F-952F-94AC-4514CCDA5A6C}"/>
              </a:ext>
            </a:extLst>
          </p:cNvPr>
          <p:cNvSpPr/>
          <p:nvPr/>
        </p:nvSpPr>
        <p:spPr>
          <a:xfrm>
            <a:off x="2618552" y="2104279"/>
            <a:ext cx="850275" cy="3962045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832F795-2BFB-4538-9251-309562186755}"/>
              </a:ext>
            </a:extLst>
          </p:cNvPr>
          <p:cNvSpPr/>
          <p:nvPr/>
        </p:nvSpPr>
        <p:spPr>
          <a:xfrm>
            <a:off x="3719083" y="2104279"/>
            <a:ext cx="850274" cy="3962045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57B61D2-3083-827B-9BF4-B6AF494A721A}"/>
              </a:ext>
            </a:extLst>
          </p:cNvPr>
          <p:cNvSpPr/>
          <p:nvPr/>
        </p:nvSpPr>
        <p:spPr>
          <a:xfrm>
            <a:off x="4801503" y="2072994"/>
            <a:ext cx="850274" cy="399333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01ADA6B-0169-AA6E-17F0-1B21A3FC6A63}"/>
              </a:ext>
            </a:extLst>
          </p:cNvPr>
          <p:cNvSpPr/>
          <p:nvPr/>
        </p:nvSpPr>
        <p:spPr>
          <a:xfrm>
            <a:off x="5883907" y="2072994"/>
            <a:ext cx="850274" cy="4002474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154DF81-D3A2-13EC-5996-23C7C91BEBD9}"/>
              </a:ext>
            </a:extLst>
          </p:cNvPr>
          <p:cNvSpPr/>
          <p:nvPr/>
        </p:nvSpPr>
        <p:spPr>
          <a:xfrm>
            <a:off x="6998825" y="2104279"/>
            <a:ext cx="850274" cy="3962045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D4708B70-3C38-DD79-DEA7-EF07C2A96DA9}"/>
              </a:ext>
            </a:extLst>
          </p:cNvPr>
          <p:cNvSpPr/>
          <p:nvPr/>
        </p:nvSpPr>
        <p:spPr>
          <a:xfrm>
            <a:off x="1504288" y="2506520"/>
            <a:ext cx="850275" cy="3538729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C4F2A4B6-876B-C3BC-0364-24C478583C50}"/>
              </a:ext>
            </a:extLst>
          </p:cNvPr>
          <p:cNvSpPr/>
          <p:nvPr/>
        </p:nvSpPr>
        <p:spPr>
          <a:xfrm>
            <a:off x="2635520" y="2679765"/>
            <a:ext cx="850275" cy="3355275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9F45C4F-A0FC-1A77-0DE1-169ADC4D63B1}"/>
              </a:ext>
            </a:extLst>
          </p:cNvPr>
          <p:cNvSpPr/>
          <p:nvPr/>
        </p:nvSpPr>
        <p:spPr>
          <a:xfrm>
            <a:off x="3722265" y="2852928"/>
            <a:ext cx="850275" cy="3202623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40BEDE3-20E3-77CB-E57E-447C19E4F960}"/>
              </a:ext>
            </a:extLst>
          </p:cNvPr>
          <p:cNvSpPr/>
          <p:nvPr/>
        </p:nvSpPr>
        <p:spPr>
          <a:xfrm>
            <a:off x="4804670" y="3072384"/>
            <a:ext cx="850275" cy="2993940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47B060F-0C16-E739-E3B5-B18FD90AD790}"/>
              </a:ext>
            </a:extLst>
          </p:cNvPr>
          <p:cNvSpPr/>
          <p:nvPr/>
        </p:nvSpPr>
        <p:spPr>
          <a:xfrm>
            <a:off x="5923466" y="3236976"/>
            <a:ext cx="850275" cy="2798064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6D3E741-E54F-625C-3747-5E97A9AD6BE0}"/>
              </a:ext>
            </a:extLst>
          </p:cNvPr>
          <p:cNvSpPr/>
          <p:nvPr/>
        </p:nvSpPr>
        <p:spPr>
          <a:xfrm>
            <a:off x="6998825" y="3337560"/>
            <a:ext cx="850275" cy="2717086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A18D391-FAB8-B5D7-D0CA-3DF3B24BF7D2}"/>
              </a:ext>
            </a:extLst>
          </p:cNvPr>
          <p:cNvSpPr txBox="1"/>
          <p:nvPr/>
        </p:nvSpPr>
        <p:spPr>
          <a:xfrm>
            <a:off x="1609344" y="6059366"/>
            <a:ext cx="6239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RAP              POP             EDM             R&amp;B             ROCK         LATIN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AAD8EE-5DD6-7F9D-192D-2A71D51F885E}"/>
              </a:ext>
            </a:extLst>
          </p:cNvPr>
          <p:cNvSpPr txBox="1"/>
          <p:nvPr/>
        </p:nvSpPr>
        <p:spPr>
          <a:xfrm>
            <a:off x="888517" y="2510218"/>
            <a:ext cx="574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5K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BB19168-2B1C-1A3E-6297-157966E10F6D}"/>
              </a:ext>
            </a:extLst>
          </p:cNvPr>
          <p:cNvSpPr txBox="1"/>
          <p:nvPr/>
        </p:nvSpPr>
        <p:spPr>
          <a:xfrm>
            <a:off x="938926" y="5706136"/>
            <a:ext cx="574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0K</a:t>
            </a:r>
          </a:p>
        </p:txBody>
      </p:sp>
    </p:spTree>
    <p:extLst>
      <p:ext uri="{BB962C8B-B14F-4D97-AF65-F5344CB8AC3E}">
        <p14:creationId xmlns:p14="http://schemas.microsoft.com/office/powerpoint/2010/main" val="184264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663E68A-331A-95E1-EEEE-B4696135015F}"/>
              </a:ext>
            </a:extLst>
          </p:cNvPr>
          <p:cNvGrpSpPr/>
          <p:nvPr/>
        </p:nvGrpSpPr>
        <p:grpSpPr>
          <a:xfrm>
            <a:off x="-517458" y="-98612"/>
            <a:ext cx="14653990" cy="7109012"/>
            <a:chOff x="3113905" y="0"/>
            <a:chExt cx="3484115" cy="6858000"/>
          </a:xfrm>
          <a:solidFill>
            <a:srgbClr val="21212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028DA79-2F39-CC64-72BF-258747760E9D}"/>
                </a:ext>
              </a:extLst>
            </p:cNvPr>
            <p:cNvSpPr/>
            <p:nvPr/>
          </p:nvSpPr>
          <p:spPr>
            <a:xfrm>
              <a:off x="3113905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7C45F44-0736-FC03-92AF-D91B66104202}"/>
                </a:ext>
              </a:extLst>
            </p:cNvPr>
            <p:cNvSpPr/>
            <p:nvPr/>
          </p:nvSpPr>
          <p:spPr>
            <a:xfrm rot="5400000">
              <a:off x="6109443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539BBAC-D993-1F50-C9AD-46326099940E}"/>
              </a:ext>
            </a:extLst>
          </p:cNvPr>
          <p:cNvSpPr/>
          <p:nvPr/>
        </p:nvSpPr>
        <p:spPr>
          <a:xfrm>
            <a:off x="654259" y="1652700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4BFAA7C-D96F-952F-94AC-4514CCDA5A6C}"/>
              </a:ext>
            </a:extLst>
          </p:cNvPr>
          <p:cNvSpPr/>
          <p:nvPr/>
        </p:nvSpPr>
        <p:spPr>
          <a:xfrm>
            <a:off x="941996" y="1652700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832F795-2BFB-4538-9251-309562186755}"/>
              </a:ext>
            </a:extLst>
          </p:cNvPr>
          <p:cNvSpPr/>
          <p:nvPr/>
        </p:nvSpPr>
        <p:spPr>
          <a:xfrm>
            <a:off x="1244235" y="1652700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57B61D2-3083-827B-9BF4-B6AF494A721A}"/>
              </a:ext>
            </a:extLst>
          </p:cNvPr>
          <p:cNvSpPr/>
          <p:nvPr/>
        </p:nvSpPr>
        <p:spPr>
          <a:xfrm>
            <a:off x="1542890" y="1624540"/>
            <a:ext cx="216278" cy="359436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01ADA6B-0169-AA6E-17F0-1B21A3FC6A63}"/>
              </a:ext>
            </a:extLst>
          </p:cNvPr>
          <p:cNvSpPr/>
          <p:nvPr/>
        </p:nvSpPr>
        <p:spPr>
          <a:xfrm>
            <a:off x="1827005" y="1625453"/>
            <a:ext cx="216278" cy="360259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154DF81-D3A2-13EC-5996-23C7C91BEBD9}"/>
              </a:ext>
            </a:extLst>
          </p:cNvPr>
          <p:cNvSpPr/>
          <p:nvPr/>
        </p:nvSpPr>
        <p:spPr>
          <a:xfrm>
            <a:off x="2172667" y="1652700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0456748-368C-F1D8-0D43-4D9FD556E8AA}"/>
              </a:ext>
            </a:extLst>
          </p:cNvPr>
          <p:cNvSpPr/>
          <p:nvPr/>
        </p:nvSpPr>
        <p:spPr>
          <a:xfrm>
            <a:off x="2481717" y="1643557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6FB3231-5E26-F390-0E2B-FF6F8FB4980A}"/>
              </a:ext>
            </a:extLst>
          </p:cNvPr>
          <p:cNvSpPr/>
          <p:nvPr/>
        </p:nvSpPr>
        <p:spPr>
          <a:xfrm>
            <a:off x="2754940" y="1643557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FF67F5F-ADD7-A270-9808-8CD56B936A1D}"/>
              </a:ext>
            </a:extLst>
          </p:cNvPr>
          <p:cNvSpPr/>
          <p:nvPr/>
        </p:nvSpPr>
        <p:spPr>
          <a:xfrm>
            <a:off x="3071694" y="1658071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55DAB1A-0C7E-83FE-665A-B118043678E7}"/>
              </a:ext>
            </a:extLst>
          </p:cNvPr>
          <p:cNvSpPr/>
          <p:nvPr/>
        </p:nvSpPr>
        <p:spPr>
          <a:xfrm>
            <a:off x="3370343" y="1615397"/>
            <a:ext cx="216278" cy="359436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F799ACDB-16ED-DB09-D5E2-1D18A783E6A0}"/>
              </a:ext>
            </a:extLst>
          </p:cNvPr>
          <p:cNvSpPr/>
          <p:nvPr/>
        </p:nvSpPr>
        <p:spPr>
          <a:xfrm>
            <a:off x="3654462" y="1616310"/>
            <a:ext cx="216278" cy="360259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95E82CFA-9A52-C388-8484-69754EDC0A4E}"/>
              </a:ext>
            </a:extLst>
          </p:cNvPr>
          <p:cNvSpPr/>
          <p:nvPr/>
        </p:nvSpPr>
        <p:spPr>
          <a:xfrm>
            <a:off x="3985610" y="1643557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AC97CB7-C17E-749A-0C77-FDEAB704ACEC}"/>
              </a:ext>
            </a:extLst>
          </p:cNvPr>
          <p:cNvSpPr/>
          <p:nvPr/>
        </p:nvSpPr>
        <p:spPr>
          <a:xfrm>
            <a:off x="4304600" y="1630929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CAF25ABE-C4EE-980A-CCE6-22415B851BC4}"/>
              </a:ext>
            </a:extLst>
          </p:cNvPr>
          <p:cNvSpPr/>
          <p:nvPr/>
        </p:nvSpPr>
        <p:spPr>
          <a:xfrm>
            <a:off x="4592337" y="1630929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E7669CE-ACBD-9F2F-1DA7-A77E796EEC5F}"/>
              </a:ext>
            </a:extLst>
          </p:cNvPr>
          <p:cNvSpPr/>
          <p:nvPr/>
        </p:nvSpPr>
        <p:spPr>
          <a:xfrm>
            <a:off x="4894576" y="1630929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AEEA04B8-1BE0-C3E5-2B7D-2FE40B17D561}"/>
              </a:ext>
            </a:extLst>
          </p:cNvPr>
          <p:cNvSpPr/>
          <p:nvPr/>
        </p:nvSpPr>
        <p:spPr>
          <a:xfrm>
            <a:off x="5193231" y="1602769"/>
            <a:ext cx="216278" cy="359436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A257556-34C4-768A-A6A5-E17EA96D57F7}"/>
              </a:ext>
            </a:extLst>
          </p:cNvPr>
          <p:cNvSpPr/>
          <p:nvPr/>
        </p:nvSpPr>
        <p:spPr>
          <a:xfrm>
            <a:off x="5477346" y="1603682"/>
            <a:ext cx="216278" cy="360259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AF964B4A-7AE9-B1AA-EDD4-856551AD68FB}"/>
              </a:ext>
            </a:extLst>
          </p:cNvPr>
          <p:cNvSpPr/>
          <p:nvPr/>
        </p:nvSpPr>
        <p:spPr>
          <a:xfrm>
            <a:off x="5823008" y="1630929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C05A3B55-7C1D-CD63-7B5A-E1E189B3C6E4}"/>
              </a:ext>
            </a:extLst>
          </p:cNvPr>
          <p:cNvSpPr/>
          <p:nvPr/>
        </p:nvSpPr>
        <p:spPr>
          <a:xfrm>
            <a:off x="6132058" y="1621786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D9965CC-7EEA-0B45-8162-3AA2DABA0C4A}"/>
              </a:ext>
            </a:extLst>
          </p:cNvPr>
          <p:cNvSpPr/>
          <p:nvPr/>
        </p:nvSpPr>
        <p:spPr>
          <a:xfrm>
            <a:off x="6405281" y="1621786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7F9D7E9C-E71E-63FE-323D-9D49F9655B30}"/>
              </a:ext>
            </a:extLst>
          </p:cNvPr>
          <p:cNvSpPr/>
          <p:nvPr/>
        </p:nvSpPr>
        <p:spPr>
          <a:xfrm>
            <a:off x="6722035" y="1636300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6EF55D16-3228-A23D-C86C-0FDB065A720D}"/>
              </a:ext>
            </a:extLst>
          </p:cNvPr>
          <p:cNvSpPr/>
          <p:nvPr/>
        </p:nvSpPr>
        <p:spPr>
          <a:xfrm>
            <a:off x="7020684" y="1593626"/>
            <a:ext cx="216278" cy="359436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5A096AE3-A7BC-C2A5-410E-F136050C96CF}"/>
              </a:ext>
            </a:extLst>
          </p:cNvPr>
          <p:cNvSpPr/>
          <p:nvPr/>
        </p:nvSpPr>
        <p:spPr>
          <a:xfrm>
            <a:off x="7304803" y="1594539"/>
            <a:ext cx="216278" cy="360259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4D379EB9-2A5E-74A1-20F0-034500C7E947}"/>
              </a:ext>
            </a:extLst>
          </p:cNvPr>
          <p:cNvSpPr/>
          <p:nvPr/>
        </p:nvSpPr>
        <p:spPr>
          <a:xfrm>
            <a:off x="7635951" y="1621786"/>
            <a:ext cx="216278" cy="3566200"/>
          </a:xfrm>
          <a:prstGeom prst="roundRect">
            <a:avLst/>
          </a:prstGeom>
          <a:solidFill>
            <a:srgbClr val="212121"/>
          </a:solidFill>
          <a:ln>
            <a:noFill/>
          </a:ln>
          <a:effectLst>
            <a:glow>
              <a:schemeClr val="bg1">
                <a:alpha val="0"/>
              </a:schemeClr>
            </a:glow>
            <a:innerShdw blurRad="63500" dist="50800" dir="13500000">
              <a:prstClr val="black">
                <a:alpha val="50000"/>
              </a:prstClr>
            </a:innerShdw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5D3040-3089-2DEE-AD05-C71D4CC681D6}"/>
              </a:ext>
            </a:extLst>
          </p:cNvPr>
          <p:cNvGrpSpPr/>
          <p:nvPr/>
        </p:nvGrpSpPr>
        <p:grpSpPr>
          <a:xfrm>
            <a:off x="-3609688" y="-98613"/>
            <a:ext cx="3438530" cy="7198659"/>
            <a:chOff x="0" y="1"/>
            <a:chExt cx="3491751" cy="6858000"/>
          </a:xfrm>
          <a:solidFill>
            <a:srgbClr val="1DB95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024466-B0D9-3721-3C2D-422D423D7B61}"/>
                </a:ext>
              </a:extLst>
            </p:cNvPr>
            <p:cNvSpPr/>
            <p:nvPr/>
          </p:nvSpPr>
          <p:spPr>
            <a:xfrm>
              <a:off x="0" y="1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FD81770-8946-ABB1-0D89-0E410415D795}"/>
                </a:ext>
              </a:extLst>
            </p:cNvPr>
            <p:cNvSpPr/>
            <p:nvPr/>
          </p:nvSpPr>
          <p:spPr>
            <a:xfrm rot="5400000">
              <a:off x="3003174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C5AB2B9-CA80-4849-50A0-5E6BB0A43F98}"/>
              </a:ext>
            </a:extLst>
          </p:cNvPr>
          <p:cNvSpPr/>
          <p:nvPr/>
        </p:nvSpPr>
        <p:spPr>
          <a:xfrm>
            <a:off x="16621135" y="-98612"/>
            <a:ext cx="3033173" cy="7109012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651543-DDEA-5AF8-2A91-405991CC1527}"/>
              </a:ext>
            </a:extLst>
          </p:cNvPr>
          <p:cNvGrpSpPr/>
          <p:nvPr/>
        </p:nvGrpSpPr>
        <p:grpSpPr>
          <a:xfrm>
            <a:off x="12477524" y="-98612"/>
            <a:ext cx="4684869" cy="7109012"/>
            <a:chOff x="6203576" y="0"/>
            <a:chExt cx="3491741" cy="6858000"/>
          </a:xfrm>
          <a:solidFill>
            <a:srgbClr val="53535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28A84-A2BD-722A-3D0B-5F127B46B603}"/>
                </a:ext>
              </a:extLst>
            </p:cNvPr>
            <p:cNvSpPr/>
            <p:nvPr/>
          </p:nvSpPr>
          <p:spPr>
            <a:xfrm>
              <a:off x="6203576" y="0"/>
              <a:ext cx="310178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D216085-B398-4BDF-FE39-00269CE4E182}"/>
                </a:ext>
              </a:extLst>
            </p:cNvPr>
            <p:cNvSpPr/>
            <p:nvPr/>
          </p:nvSpPr>
          <p:spPr>
            <a:xfrm rot="5400000">
              <a:off x="9206740" y="475129"/>
              <a:ext cx="573742" cy="4034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</p:nvPr>
            </p:nvGraphicFramePr>
            <p:xfrm>
              <a:off x="9692531" y="-310539"/>
              <a:ext cx="7693208" cy="646465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693208" cy="6464650"/>
                    </a:xfrm>
                    <a:prstGeom prst="rect">
                      <a:avLst/>
                    </a:prstGeom>
                  </am3d:spPr>
                  <am3d:camera>
                    <am3d:pos x="0" y="0" z="64345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83931" d="1000000"/>
                    <am3d:preTrans dx="-25" dy="451180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174022" ay="-238269" az="-1075615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256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eadphones">
                <a:extLst>
                  <a:ext uri="{FF2B5EF4-FFF2-40B4-BE49-F238E27FC236}">
                    <a16:creationId xmlns:a16="http://schemas.microsoft.com/office/drawing/2014/main" id="{B9E14E7F-392B-C625-D165-B9BA07B9BE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92531" y="-310539"/>
                <a:ext cx="7693208" cy="646465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0671A69-2DAF-5D77-ACC4-6EEB35714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72" y="6261100"/>
            <a:ext cx="1616965" cy="485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23C643-5371-2932-8D64-36DAE0E937E1}"/>
              </a:ext>
            </a:extLst>
          </p:cNvPr>
          <p:cNvSpPr txBox="1"/>
          <p:nvPr/>
        </p:nvSpPr>
        <p:spPr>
          <a:xfrm>
            <a:off x="506434" y="494919"/>
            <a:ext cx="719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1DB954"/>
                </a:solidFill>
              </a:rPr>
              <a:t>ANÁLISIS EXPLORATORIO</a:t>
            </a:r>
            <a:endParaRPr lang="en-US" sz="3600" b="1" dirty="0">
              <a:solidFill>
                <a:srgbClr val="1DB95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391F2A-FA7D-27D5-CF41-26123539AAE7}"/>
              </a:ext>
            </a:extLst>
          </p:cNvPr>
          <p:cNvSpPr txBox="1"/>
          <p:nvPr/>
        </p:nvSpPr>
        <p:spPr>
          <a:xfrm>
            <a:off x="506434" y="1018997"/>
            <a:ext cx="763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1DB954"/>
                </a:solidFill>
              </a:rPr>
              <a:t>Distribución de los SUB</a:t>
            </a:r>
            <a:r>
              <a:rPr lang="es-ES" sz="2800" b="1" dirty="0">
                <a:solidFill>
                  <a:srgbClr val="1DB954"/>
                </a:solidFill>
              </a:rPr>
              <a:t>GÉNEROS</a:t>
            </a:r>
            <a:r>
              <a:rPr lang="es-ES" sz="2800" dirty="0">
                <a:solidFill>
                  <a:srgbClr val="1DB954"/>
                </a:solidFill>
              </a:rPr>
              <a:t> musicales</a:t>
            </a:r>
            <a:endParaRPr lang="en-US" sz="2800" dirty="0">
              <a:solidFill>
                <a:srgbClr val="1DB954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D073D89-AA33-B896-3ACD-3F5517358FF3}"/>
              </a:ext>
            </a:extLst>
          </p:cNvPr>
          <p:cNvSpPr/>
          <p:nvPr/>
        </p:nvSpPr>
        <p:spPr>
          <a:xfrm>
            <a:off x="803016" y="2002440"/>
            <a:ext cx="157825" cy="3185175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D4708B70-3C38-DD79-DEA7-EF07C2A96DA9}"/>
              </a:ext>
            </a:extLst>
          </p:cNvPr>
          <p:cNvSpPr/>
          <p:nvPr/>
        </p:nvSpPr>
        <p:spPr>
          <a:xfrm>
            <a:off x="640525" y="1652700"/>
            <a:ext cx="229459" cy="3545125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C4F2A4B6-876B-C3BC-0364-24C478583C50}"/>
              </a:ext>
            </a:extLst>
          </p:cNvPr>
          <p:cNvSpPr/>
          <p:nvPr/>
        </p:nvSpPr>
        <p:spPr>
          <a:xfrm>
            <a:off x="958963" y="1710603"/>
            <a:ext cx="219461" cy="3477014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9F45C4F-A0FC-1A77-0DE1-169ADC4D63B1}"/>
              </a:ext>
            </a:extLst>
          </p:cNvPr>
          <p:cNvSpPr/>
          <p:nvPr/>
        </p:nvSpPr>
        <p:spPr>
          <a:xfrm>
            <a:off x="1247418" y="1792837"/>
            <a:ext cx="202700" cy="3415290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40BEDE3-20E3-77CB-E57E-447C19E4F960}"/>
              </a:ext>
            </a:extLst>
          </p:cNvPr>
          <p:cNvSpPr/>
          <p:nvPr/>
        </p:nvSpPr>
        <p:spPr>
          <a:xfrm>
            <a:off x="1546057" y="1971526"/>
            <a:ext cx="211955" cy="3247374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47B060F-0C16-E739-E3B5-B18FD90AD790}"/>
              </a:ext>
            </a:extLst>
          </p:cNvPr>
          <p:cNvSpPr/>
          <p:nvPr/>
        </p:nvSpPr>
        <p:spPr>
          <a:xfrm>
            <a:off x="1852051" y="1990878"/>
            <a:ext cx="204897" cy="3196738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6D3E741-E54F-625C-3747-5E97A9AD6BE0}"/>
              </a:ext>
            </a:extLst>
          </p:cNvPr>
          <p:cNvSpPr/>
          <p:nvPr/>
        </p:nvSpPr>
        <p:spPr>
          <a:xfrm>
            <a:off x="2172668" y="2158422"/>
            <a:ext cx="208573" cy="3048799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8D3BD64-1D32-A931-E5B1-09BB9EA3CC4D}"/>
              </a:ext>
            </a:extLst>
          </p:cNvPr>
          <p:cNvSpPr/>
          <p:nvPr/>
        </p:nvSpPr>
        <p:spPr>
          <a:xfrm>
            <a:off x="2630474" y="1993297"/>
            <a:ext cx="157825" cy="3185175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F9654542-FCB5-5746-CE09-5A2D612AB2BD}"/>
              </a:ext>
            </a:extLst>
          </p:cNvPr>
          <p:cNvSpPr/>
          <p:nvPr/>
        </p:nvSpPr>
        <p:spPr>
          <a:xfrm>
            <a:off x="2467983" y="2330846"/>
            <a:ext cx="217963" cy="2857836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BB783BC5-051C-6D3F-C306-EED813EE9C96}"/>
              </a:ext>
            </a:extLst>
          </p:cNvPr>
          <p:cNvSpPr/>
          <p:nvPr/>
        </p:nvSpPr>
        <p:spPr>
          <a:xfrm>
            <a:off x="2771908" y="2303704"/>
            <a:ext cx="188099" cy="2874769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05377FB-3895-FEAC-F84F-8B025FE9CD59}"/>
              </a:ext>
            </a:extLst>
          </p:cNvPr>
          <p:cNvSpPr/>
          <p:nvPr/>
        </p:nvSpPr>
        <p:spPr>
          <a:xfrm>
            <a:off x="3045849" y="2389485"/>
            <a:ext cx="238521" cy="2824012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22A77D7-41AE-4384-CAEB-18FA9777ABD6}"/>
              </a:ext>
            </a:extLst>
          </p:cNvPr>
          <p:cNvSpPr/>
          <p:nvPr/>
        </p:nvSpPr>
        <p:spPr>
          <a:xfrm>
            <a:off x="3373510" y="2524335"/>
            <a:ext cx="274515" cy="2685422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BE87EAF-93D1-C8FE-B323-72533E8D7E4A}"/>
              </a:ext>
            </a:extLst>
          </p:cNvPr>
          <p:cNvSpPr/>
          <p:nvPr/>
        </p:nvSpPr>
        <p:spPr>
          <a:xfrm>
            <a:off x="3664994" y="2524335"/>
            <a:ext cx="255943" cy="2654138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89B5DD4C-4CD6-E136-E713-577966DCE17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r="60568"/>
          <a:stretch/>
        </p:blipFill>
        <p:spPr>
          <a:xfrm>
            <a:off x="613932" y="5278923"/>
            <a:ext cx="2715999" cy="1570568"/>
          </a:xfrm>
          <a:prstGeom prst="rect">
            <a:avLst/>
          </a:prstGeom>
        </p:spPr>
      </p:pic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130D58F1-C9E0-DFE7-21E8-CBB6F19E975B}"/>
              </a:ext>
            </a:extLst>
          </p:cNvPr>
          <p:cNvSpPr/>
          <p:nvPr/>
        </p:nvSpPr>
        <p:spPr>
          <a:xfrm>
            <a:off x="3985611" y="2524335"/>
            <a:ext cx="239630" cy="2673743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41FF6E70-F115-10E3-7FFA-B80A2BB9CD4E}"/>
              </a:ext>
            </a:extLst>
          </p:cNvPr>
          <p:cNvSpPr/>
          <p:nvPr/>
        </p:nvSpPr>
        <p:spPr>
          <a:xfrm>
            <a:off x="4453357" y="1980669"/>
            <a:ext cx="157825" cy="3185175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2DFDBBD1-43F5-01F9-676A-72CEFCFD03AE}"/>
              </a:ext>
            </a:extLst>
          </p:cNvPr>
          <p:cNvSpPr/>
          <p:nvPr/>
        </p:nvSpPr>
        <p:spPr>
          <a:xfrm>
            <a:off x="4290866" y="2502312"/>
            <a:ext cx="295637" cy="2673742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C9259F35-B636-33D3-60CB-E9DFCC0CC3F4}"/>
              </a:ext>
            </a:extLst>
          </p:cNvPr>
          <p:cNvSpPr/>
          <p:nvPr/>
        </p:nvSpPr>
        <p:spPr>
          <a:xfrm>
            <a:off x="4638333" y="2638190"/>
            <a:ext cx="220598" cy="2527655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FEB790EF-775E-E0B0-F7AE-2F4ED37A3821}"/>
              </a:ext>
            </a:extLst>
          </p:cNvPr>
          <p:cNvSpPr/>
          <p:nvPr/>
        </p:nvSpPr>
        <p:spPr>
          <a:xfrm>
            <a:off x="4926786" y="2739824"/>
            <a:ext cx="238527" cy="2446531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AF196BFB-3583-9870-2CBE-E7A553A76918}"/>
              </a:ext>
            </a:extLst>
          </p:cNvPr>
          <p:cNvSpPr/>
          <p:nvPr/>
        </p:nvSpPr>
        <p:spPr>
          <a:xfrm>
            <a:off x="5239940" y="2739824"/>
            <a:ext cx="233291" cy="2457305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FE68FD53-CE8B-2A08-4D7A-93585B44C0AB}"/>
              </a:ext>
            </a:extLst>
          </p:cNvPr>
          <p:cNvSpPr/>
          <p:nvPr/>
        </p:nvSpPr>
        <p:spPr>
          <a:xfrm>
            <a:off x="5545933" y="2863022"/>
            <a:ext cx="248177" cy="2302822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64474703-37C4-0D4A-698E-23A0DAB40533}"/>
              </a:ext>
            </a:extLst>
          </p:cNvPr>
          <p:cNvSpPr/>
          <p:nvPr/>
        </p:nvSpPr>
        <p:spPr>
          <a:xfrm>
            <a:off x="5867404" y="2882628"/>
            <a:ext cx="240207" cy="2302822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5F11FA8-B930-0A53-D80C-7585129A8AFB}"/>
              </a:ext>
            </a:extLst>
          </p:cNvPr>
          <p:cNvSpPr/>
          <p:nvPr/>
        </p:nvSpPr>
        <p:spPr>
          <a:xfrm>
            <a:off x="6280815" y="1971526"/>
            <a:ext cx="157825" cy="3185175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D0F3765A-2042-8D1D-3984-4FAFCB171750}"/>
              </a:ext>
            </a:extLst>
          </p:cNvPr>
          <p:cNvSpPr/>
          <p:nvPr/>
        </p:nvSpPr>
        <p:spPr>
          <a:xfrm>
            <a:off x="6147353" y="2882628"/>
            <a:ext cx="207768" cy="2284283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1EE5305-72EC-2A06-FF5C-01D16D43A813}"/>
              </a:ext>
            </a:extLst>
          </p:cNvPr>
          <p:cNvSpPr/>
          <p:nvPr/>
        </p:nvSpPr>
        <p:spPr>
          <a:xfrm>
            <a:off x="6422248" y="2882628"/>
            <a:ext cx="235113" cy="2274074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6E0A26FF-2CA7-53FA-E4B4-D38A5951723F}"/>
              </a:ext>
            </a:extLst>
          </p:cNvPr>
          <p:cNvSpPr/>
          <p:nvPr/>
        </p:nvSpPr>
        <p:spPr>
          <a:xfrm>
            <a:off x="6739732" y="2988297"/>
            <a:ext cx="213095" cy="2203429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57CA1FAE-38D6-EB5C-FEF8-B0343CC58974}"/>
              </a:ext>
            </a:extLst>
          </p:cNvPr>
          <p:cNvSpPr/>
          <p:nvPr/>
        </p:nvSpPr>
        <p:spPr>
          <a:xfrm>
            <a:off x="7038365" y="2988297"/>
            <a:ext cx="241391" cy="2199689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421354A3-978A-0BC8-8E96-221D85E77797}"/>
              </a:ext>
            </a:extLst>
          </p:cNvPr>
          <p:cNvSpPr/>
          <p:nvPr/>
        </p:nvSpPr>
        <p:spPr>
          <a:xfrm>
            <a:off x="7358877" y="3352806"/>
            <a:ext cx="192163" cy="1803895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598B4AE1-746E-69A3-471A-78A0C7FC8936}"/>
              </a:ext>
            </a:extLst>
          </p:cNvPr>
          <p:cNvSpPr/>
          <p:nvPr/>
        </p:nvSpPr>
        <p:spPr>
          <a:xfrm>
            <a:off x="7635952" y="3672120"/>
            <a:ext cx="237188" cy="1504187"/>
          </a:xfrm>
          <a:prstGeom prst="roundRect">
            <a:avLst/>
          </a:prstGeom>
          <a:solidFill>
            <a:srgbClr val="1DB954"/>
          </a:solidFill>
          <a:ln>
            <a:solidFill>
              <a:srgbClr val="1DB954"/>
            </a:solidFill>
          </a:ln>
          <a:effectLst>
            <a:glow>
              <a:schemeClr val="bg1">
                <a:alpha val="0"/>
              </a:schemeClr>
            </a:glow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440D8-B72A-33E3-B60B-CB6CF29D7E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5" y="6473238"/>
            <a:ext cx="1235095" cy="172164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54B57509-581C-4245-C76A-DC3BB22890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926"/>
          <a:stretch/>
        </p:blipFill>
        <p:spPr>
          <a:xfrm>
            <a:off x="3284369" y="5295792"/>
            <a:ext cx="4630729" cy="1638529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C63C5C4-E89A-CDAA-4C11-D65D733AD9D8}"/>
              </a:ext>
            </a:extLst>
          </p:cNvPr>
          <p:cNvSpPr txBox="1"/>
          <p:nvPr/>
        </p:nvSpPr>
        <p:spPr>
          <a:xfrm>
            <a:off x="58055" y="1792837"/>
            <a:ext cx="829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1500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68B98BA-1440-1F28-0320-53718DA53AEB}"/>
              </a:ext>
            </a:extLst>
          </p:cNvPr>
          <p:cNvSpPr txBox="1"/>
          <p:nvPr/>
        </p:nvSpPr>
        <p:spPr>
          <a:xfrm>
            <a:off x="282090" y="4960292"/>
            <a:ext cx="829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A9920BC-F208-1226-917B-B20212B09CA0}"/>
              </a:ext>
            </a:extLst>
          </p:cNvPr>
          <p:cNvSpPr txBox="1"/>
          <p:nvPr/>
        </p:nvSpPr>
        <p:spPr>
          <a:xfrm>
            <a:off x="108545" y="3894679"/>
            <a:ext cx="829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500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73A9F01-4134-0077-472C-A0887BC026F1}"/>
              </a:ext>
            </a:extLst>
          </p:cNvPr>
          <p:cNvSpPr txBox="1"/>
          <p:nvPr/>
        </p:nvSpPr>
        <p:spPr>
          <a:xfrm>
            <a:off x="71980" y="2829066"/>
            <a:ext cx="829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1000</a:t>
            </a:r>
          </a:p>
          <a:p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996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528</Words>
  <Application>Microsoft Office PowerPoint</Application>
  <PresentationFormat>Widescreen</PresentationFormat>
  <Paragraphs>198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Aptos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navarro merino</dc:creator>
  <cp:lastModifiedBy>Adrian navarro merino</cp:lastModifiedBy>
  <cp:revision>13</cp:revision>
  <dcterms:created xsi:type="dcterms:W3CDTF">2024-05-31T13:01:57Z</dcterms:created>
  <dcterms:modified xsi:type="dcterms:W3CDTF">2024-06-04T08:09:32Z</dcterms:modified>
</cp:coreProperties>
</file>

<file path=docProps/thumbnail.jpeg>
</file>